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4"/>
  </p:sldMasterIdLst>
  <p:notesMasterIdLst>
    <p:notesMasterId r:id="rId22"/>
  </p:notesMasterIdLst>
  <p:handoutMasterIdLst>
    <p:handoutMasterId r:id="rId23"/>
  </p:handoutMasterIdLst>
  <p:sldIdLst>
    <p:sldId id="293" r:id="rId5"/>
    <p:sldId id="311" r:id="rId6"/>
    <p:sldId id="298" r:id="rId7"/>
    <p:sldId id="300" r:id="rId8"/>
    <p:sldId id="301" r:id="rId9"/>
    <p:sldId id="297" r:id="rId10"/>
    <p:sldId id="299" r:id="rId11"/>
    <p:sldId id="302" r:id="rId12"/>
    <p:sldId id="303" r:id="rId13"/>
    <p:sldId id="304" r:id="rId14"/>
    <p:sldId id="306" r:id="rId15"/>
    <p:sldId id="305" r:id="rId16"/>
    <p:sldId id="307" r:id="rId17"/>
    <p:sldId id="308" r:id="rId18"/>
    <p:sldId id="309" r:id="rId19"/>
    <p:sldId id="313" r:id="rId20"/>
    <p:sldId id="310" r:id="rId21"/>
  </p:sldIdLst>
  <p:sldSz cx="12195175" cy="6859588"/>
  <p:notesSz cx="7099300" cy="10234613"/>
  <p:custDataLst>
    <p:tags r:id="rId2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8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472" algn="l" defTabSz="108858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766" algn="l" defTabSz="108858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10061" algn="l" defTabSz="108858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355" algn="l" defTabSz="108858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996A0"/>
    <a:srgbClr val="AEACAB"/>
    <a:srgbClr val="CDD3DE"/>
    <a:srgbClr val="6D7D9D"/>
    <a:srgbClr val="FDDEBB"/>
    <a:srgbClr val="D9ECFF"/>
    <a:srgbClr val="BDDEFF"/>
    <a:srgbClr val="E3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7B513-4322-4AE4-9C3C-E7FBBB823BDC}" v="232" dt="2020-03-05T15:06:02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75254" autoAdjust="0"/>
  </p:normalViewPr>
  <p:slideViewPr>
    <p:cSldViewPr snapToObjects="1" showGuides="1">
      <p:cViewPr varScale="1">
        <p:scale>
          <a:sx n="120" d="100"/>
          <a:sy n="120" d="100"/>
        </p:scale>
        <p:origin x="396" y="114"/>
      </p:cViewPr>
      <p:guideLst/>
    </p:cSldViewPr>
  </p:slideViewPr>
  <p:outlineViewPr>
    <p:cViewPr>
      <p:scale>
        <a:sx n="33" d="100"/>
        <a:sy n="33" d="100"/>
      </p:scale>
      <p:origin x="0" y="4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4" d="100"/>
          <a:sy n="74" d="100"/>
        </p:scale>
        <p:origin x="-3306" y="-114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164C84-D765-4307-8A66-08A8FD4E21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04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B461E0-B0F6-4F7F-B4EE-0851F5718C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1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9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88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17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472" algn="l" defTabSz="10885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65766" algn="l" defTabSz="10885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810061" algn="l" defTabSz="10885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54355" algn="l" defTabSz="10885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34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22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632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2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69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23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509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54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44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44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8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8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9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89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461E0-B0F6-4F7F-B4EE-0851F5718C9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5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20682" y="1641519"/>
            <a:ext cx="11955929" cy="4093065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396000" tIns="0" rIns="0" bIns="0">
            <a:normAutofit/>
          </a:bodyPr>
          <a:lstStyle>
            <a:lvl1pPr marL="0" indent="0" algn="l">
              <a:buNone/>
              <a:defRPr sz="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GB" dirty="0"/>
              <a:t>Click icon to add 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518362" y="1641519"/>
            <a:ext cx="5292000" cy="4093065"/>
          </a:xfrm>
          <a:solidFill>
            <a:schemeClr val="accent3">
              <a:alpha val="85000"/>
            </a:schemeClr>
          </a:solidFill>
          <a:ln>
            <a:noFill/>
          </a:ln>
        </p:spPr>
        <p:txBody>
          <a:bodyPr wrap="square" lIns="384077" tIns="384077" rIns="384077" bIns="384077" anchor="t" anchorCtr="0"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400" y="4678222"/>
            <a:ext cx="5292000" cy="384206"/>
          </a:xfrm>
          <a:prstGeom prst="rect">
            <a:avLst/>
          </a:prstGeom>
          <a:noFill/>
        </p:spPr>
        <p:txBody>
          <a:bodyPr wrap="none" lIns="384077" tIns="0" rIns="384077" bIns="0" anchor="b" anchorCtr="0">
            <a:no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Location, Month DD, YYYY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400" y="5062428"/>
            <a:ext cx="5292000" cy="672156"/>
          </a:xfrm>
          <a:prstGeom prst="rect">
            <a:avLst/>
          </a:prstGeom>
          <a:noFill/>
        </p:spPr>
        <p:txBody>
          <a:bodyPr wrap="square" lIns="384077" tIns="72014" rIns="384077" bIns="360072"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</a:t>
            </a:r>
            <a:r>
              <a:rPr lang="en-US" dirty="0" err="1"/>
              <a:t>Nameson</a:t>
            </a:r>
            <a:r>
              <a:rPr lang="en-US" dirty="0"/>
              <a:t>, Title, Aker Solutions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18363" y="120028"/>
            <a:ext cx="5292000" cy="152149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74" rIns="60948" bIns="304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4158" y="6502156"/>
            <a:ext cx="1205164" cy="1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A3A13D-B1C2-41DB-A600-1C8505057F5C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2553" y="6502152"/>
            <a:ext cx="3649355" cy="1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8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471" y="6504662"/>
            <a:ext cx="687474" cy="1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0031" y="6118584"/>
            <a:ext cx="11956473" cy="7410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9" tIns="54430" rIns="108859" bIns="54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88" y="441325"/>
            <a:ext cx="2496927" cy="3282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18362" y="5734583"/>
            <a:ext cx="5292000" cy="100497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74" rIns="60948" bIns="304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1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400" y="1233488"/>
            <a:ext cx="11160000" cy="4885094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68000" tIns="2286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47E5E9-33B2-4330-8A9F-4480D58AA29C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78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400" y="527175"/>
            <a:ext cx="11160000" cy="5591409"/>
          </a:xfrm>
          <a:prstGeom prst="rect">
            <a:avLst/>
          </a:prstGeom>
          <a:solidFill>
            <a:schemeClr val="accent6"/>
          </a:solidFill>
          <a:ln w="635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68000" tIns="2646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92A8531-DD47-4407-9CB1-E3F5336171FB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45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400" y="527174"/>
            <a:ext cx="11160000" cy="5591409"/>
          </a:xfrm>
          <a:prstGeom prst="rect">
            <a:avLst/>
          </a:prstGeom>
          <a:solidFill>
            <a:schemeClr val="accent6"/>
          </a:solidFill>
          <a:ln w="635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0" tIns="2646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387536" y="1699593"/>
            <a:ext cx="5290864" cy="2640611"/>
          </a:xfrm>
          <a:solidFill>
            <a:schemeClr val="accent1">
              <a:alpha val="85000"/>
            </a:schemeClr>
          </a:solidFill>
        </p:spPr>
        <p:txBody>
          <a:bodyPr wrap="square" lIns="288058" tIns="480096" rIns="480096" bIns="28800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 caption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AC943A9-D242-4691-8231-95AF992B5724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1677393" y="1699593"/>
            <a:ext cx="403200" cy="26424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19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400" y="527174"/>
            <a:ext cx="11160000" cy="5591409"/>
          </a:xfrm>
          <a:prstGeom prst="rect">
            <a:avLst/>
          </a:prstGeom>
          <a:solidFill>
            <a:schemeClr val="accent6"/>
          </a:solidFill>
          <a:ln w="635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68000" tIns="2646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7525" y="1699593"/>
            <a:ext cx="5290864" cy="2640611"/>
          </a:xfrm>
          <a:solidFill>
            <a:schemeClr val="accent2">
              <a:alpha val="85000"/>
            </a:schemeClr>
          </a:solidFill>
        </p:spPr>
        <p:txBody>
          <a:bodyPr wrap="square" lIns="288058" tIns="480096" rIns="480096" bIns="288000"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 caption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37B4679-19AC-4615-981C-553348096C3C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16287" y="1699593"/>
            <a:ext cx="403200" cy="26424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74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18400" y="4402138"/>
            <a:ext cx="287337" cy="1247775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83938" y="1233488"/>
            <a:ext cx="3120813" cy="4885096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4290" tIns="1944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552252" y="1233487"/>
            <a:ext cx="3121200" cy="4884533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4290" tIns="1944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809489" y="1233488"/>
            <a:ext cx="3120813" cy="4884533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4290" tIns="1944000" rIns="214290" bIns="214290"/>
          <a:lstStyle>
            <a:lvl1pPr marL="0" indent="0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9490" y="4401903"/>
            <a:ext cx="2688700" cy="1248461"/>
          </a:xfrm>
          <a:solidFill>
            <a:schemeClr val="accent2">
              <a:alpha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0048" rIns="240048" bIns="240048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900" b="1" kern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1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add image caption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3938" y="4402466"/>
            <a:ext cx="2688700" cy="1248461"/>
          </a:xfrm>
          <a:solidFill>
            <a:schemeClr val="accent2">
              <a:alpha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0048" rIns="240048" bIns="240048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900" b="1" kern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1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add image caption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552253" y="4402294"/>
            <a:ext cx="2688700" cy="1248461"/>
          </a:xfrm>
          <a:solidFill>
            <a:schemeClr val="accent2">
              <a:alpha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0048" rIns="240048" bIns="240048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900" b="1" kern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sz="1100" b="1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1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add image caption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D8D4F01-E0CF-4607-8E1E-416D74F32709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4393796" y="4402466"/>
            <a:ext cx="287337" cy="1247775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259305" y="4402294"/>
            <a:ext cx="287337" cy="1247775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5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214D706B-FA02-4862-893E-327F47AD897D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3644" y="5554030"/>
            <a:ext cx="12076611" cy="13055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0682" y="944563"/>
            <a:ext cx="11955929" cy="5794997"/>
          </a:xfr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88000" tIns="2718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2000" kern="12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69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387125" y="944564"/>
            <a:ext cx="5292000" cy="3024732"/>
          </a:xfrm>
          <a:solidFill>
            <a:schemeClr val="accent1">
              <a:alpha val="85000"/>
            </a:schemeClr>
          </a:solidFill>
          <a:ln>
            <a:noFill/>
          </a:ln>
        </p:spPr>
        <p:txBody>
          <a:bodyPr wrap="square" lIns="384077" tIns="384077" rIns="384077" bIns="384077" anchor="t" anchorCtr="0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campaign headline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84925" y="2997746"/>
            <a:ext cx="5292725" cy="971550"/>
          </a:xfrm>
        </p:spPr>
        <p:txBody>
          <a:bodyPr lIns="385200" tIns="0" rIns="385200" bIns="385200" anchor="b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6400" y="122400"/>
            <a:ext cx="5292725" cy="823913"/>
          </a:xfr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nb-NO" sz="100" kern="1200">
                <a:solidFill>
                  <a:schemeClr val="accent1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25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Slid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214D706B-FA02-4862-893E-327F47AD897D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3644" y="5554030"/>
            <a:ext cx="12076611" cy="13055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0682" y="944563"/>
            <a:ext cx="11955929" cy="5794997"/>
          </a:xfr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64000" tIns="2718000" rIns="252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2000" kern="12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69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516050" y="944564"/>
            <a:ext cx="5292000" cy="3024732"/>
          </a:xfrm>
          <a:solidFill>
            <a:schemeClr val="accent2">
              <a:alpha val="85000"/>
            </a:schemeClr>
          </a:solidFill>
          <a:ln>
            <a:noFill/>
          </a:ln>
        </p:spPr>
        <p:txBody>
          <a:bodyPr wrap="square" lIns="384077" tIns="384077" rIns="384077" bIns="384077" anchor="t" anchorCtr="0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campaign headline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16050" y="2997746"/>
            <a:ext cx="5292725" cy="971550"/>
          </a:xfrm>
        </p:spPr>
        <p:txBody>
          <a:bodyPr lIns="385200" tIns="0" rIns="385200" bIns="385200" anchor="b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516050" y="121605"/>
            <a:ext cx="5292725" cy="823913"/>
          </a:xfr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nb-NO" sz="100" kern="1200">
                <a:solidFill>
                  <a:schemeClr val="accent2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01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6998207" y="1233488"/>
            <a:ext cx="4680000" cy="22683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18400" y="1233487"/>
            <a:ext cx="5857739" cy="4883895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/>
        </p:spPr>
        <p:txBody>
          <a:bodyPr lIns="214290" tIns="1872000" rIns="214290" bIns="214290"/>
          <a:lstStyle>
            <a:lvl1pPr marL="0" indent="0" algn="ctr">
              <a:buNone/>
              <a:defRPr lang="en-GB" sz="1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8CB7888-1E0C-450F-8054-0C0635BEA278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18383" y="3974383"/>
            <a:ext cx="403200" cy="1471635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518400" y="3974383"/>
            <a:ext cx="5292725" cy="1471635"/>
          </a:xfrm>
          <a:solidFill>
            <a:schemeClr val="accent1">
              <a:alpha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04698" y="4321581"/>
            <a:ext cx="1908053" cy="43200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sz="4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X,XXX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04699" y="4853019"/>
            <a:ext cx="1908051" cy="252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FAST FACT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511019" y="4321581"/>
            <a:ext cx="1908053" cy="43200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sz="4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X,XXX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3511020" y="4853019"/>
            <a:ext cx="1908051" cy="252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FAST FACT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4" hasCustomPrompt="1"/>
          </p:nvPr>
        </p:nvSpPr>
        <p:spPr>
          <a:xfrm>
            <a:off x="6997700" y="3969855"/>
            <a:ext cx="4680000" cy="2138846"/>
          </a:xfrm>
          <a:solidFill>
            <a:schemeClr val="accent6"/>
          </a:solidFill>
        </p:spPr>
        <p:txBody>
          <a:bodyPr lIns="252000" tIns="180000" rIns="252000" bIns="25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marL="0" indent="0">
              <a:spcAft>
                <a:spcPts val="800"/>
              </a:spcAft>
              <a:buNone/>
            </a:pPr>
            <a:r>
              <a:rPr lang="en-US" sz="2000" b="1" noProof="0" dirty="0">
                <a:solidFill>
                  <a:schemeClr val="accent1"/>
                </a:solidFill>
              </a:rPr>
              <a:t>Customer: </a:t>
            </a:r>
            <a:r>
              <a:rPr lang="en-US" sz="2000" b="0" noProof="0" dirty="0">
                <a:solidFill>
                  <a:schemeClr val="tx1"/>
                </a:solidFill>
              </a:rPr>
              <a:t>Client </a:t>
            </a:r>
            <a:r>
              <a:rPr lang="en-US" sz="2000" b="0" baseline="0" noProof="0" dirty="0">
                <a:solidFill>
                  <a:schemeClr val="tx1"/>
                </a:solidFill>
              </a:rPr>
              <a:t>Name Inc.</a:t>
            </a:r>
            <a:endParaRPr lang="en-US" sz="2000" noProof="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b="1" noProof="0" dirty="0">
                <a:solidFill>
                  <a:schemeClr val="accent1"/>
                </a:solidFill>
              </a:rPr>
              <a:t>Scope: </a:t>
            </a:r>
            <a:r>
              <a:rPr lang="en-US" sz="2000" noProof="0" dirty="0"/>
              <a:t>Add relevant</a:t>
            </a:r>
            <a:r>
              <a:rPr lang="en-US" sz="2000" baseline="0" noProof="0" dirty="0"/>
              <a:t> </a:t>
            </a:r>
            <a:r>
              <a:rPr lang="en-US" sz="2000" noProof="0" dirty="0"/>
              <a:t>products</a:t>
            </a:r>
            <a:r>
              <a:rPr lang="en-US" sz="2000" baseline="0" noProof="0" dirty="0"/>
              <a:t> and services (high-level)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b="1" noProof="0" dirty="0">
                <a:solidFill>
                  <a:schemeClr val="accent1"/>
                </a:solidFill>
              </a:rPr>
              <a:t>Time frame: </a:t>
            </a:r>
            <a:r>
              <a:rPr lang="en-US" sz="2000" noProof="0" dirty="0"/>
              <a:t>20xx – 20xx</a:t>
            </a:r>
          </a:p>
        </p:txBody>
      </p:sp>
    </p:spTree>
    <p:extLst>
      <p:ext uri="{BB962C8B-B14F-4D97-AF65-F5344CB8AC3E}">
        <p14:creationId xmlns:p14="http://schemas.microsoft.com/office/powerpoint/2010/main" val="234398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04074-1D5F-4E57-B851-539EA34769AB}" type="datetime4">
              <a:rPr lang="en-US" smtClean="0"/>
              <a:t>March 5,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925E5FCC-3EDC-4D23-8FBB-014909B7681F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40478" y="1233487"/>
            <a:ext cx="6931465" cy="2844801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/>
        </p:spPr>
        <p:txBody>
          <a:bodyPr lIns="214290" tIns="214290" rIns="214290" bIns="214290">
            <a:normAutofit/>
          </a:bodyPr>
          <a:lstStyle>
            <a:lvl1pPr marL="0" indent="0">
              <a:buNone/>
              <a:defRPr lang="en-GB"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Map with locations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6" y="438321"/>
            <a:ext cx="11160000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Country Name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17524" y="1233488"/>
            <a:ext cx="3851639" cy="489660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1675281" y="2529694"/>
            <a:ext cx="403200" cy="122413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391407" y="2529694"/>
            <a:ext cx="3280536" cy="1224136"/>
          </a:xfrm>
          <a:solidFill>
            <a:schemeClr val="accent1">
              <a:alpha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689875" y="2839456"/>
            <a:ext cx="864000" cy="43200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8689875" y="3311072"/>
            <a:ext cx="864000" cy="124585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LOCATIONS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960381" y="2839456"/>
            <a:ext cx="1548172" cy="43200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0,000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9960381" y="3311072"/>
            <a:ext cx="1548172" cy="124585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EMPLOYEES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380031" y="4442322"/>
            <a:ext cx="3286800" cy="168777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47213" y="4438288"/>
            <a:ext cx="3275424" cy="169105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4981463" y="4617926"/>
            <a:ext cx="2808000" cy="3240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Did You Know?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8618179" y="4617926"/>
            <a:ext cx="2808000" cy="3240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noProof="0" dirty="0"/>
              <a:t>Key Customers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4981462" y="5157986"/>
            <a:ext cx="2808000" cy="756084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noProof="0" dirty="0"/>
              <a:t>Add text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8618179" y="5157910"/>
            <a:ext cx="2808000" cy="756084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4820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pag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6385619" y="1233488"/>
            <a:ext cx="5292000" cy="48850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18399" y="1233488"/>
            <a:ext cx="5292000" cy="205229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/>
        </p:spPr>
        <p:txBody>
          <a:bodyPr lIns="214290" tIns="540000" rIns="214290" bIns="214290" anchor="t" anchorCtr="0"/>
          <a:lstStyle>
            <a:lvl1pPr marL="0" indent="0" algn="ctr">
              <a:buNone/>
              <a:defRPr lang="en-GB" sz="1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Add Product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DC848C5-A661-4352-809F-CD86F02054EB}" type="datetime4">
              <a:rPr lang="en-US" smtClean="0"/>
              <a:t>March 5,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925E5FCC-3EDC-4D23-8FBB-014909B7681F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6966" y="4077804"/>
            <a:ext cx="5292000" cy="205229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">
            <a:solidFill>
              <a:schemeClr val="accent2"/>
            </a:solidFill>
          </a:ln>
          <a:effectLst/>
          <a:extLst/>
        </p:spPr>
        <p:txBody>
          <a:bodyPr lIns="214290" tIns="216000" rIns="214290" bIns="214290" anchor="ctr" anchorCtr="0"/>
          <a:lstStyle>
            <a:lvl1pPr marL="0" indent="0" algn="ctr">
              <a:buNone/>
              <a:defRPr lang="en-GB" sz="1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7525" y="3717987"/>
            <a:ext cx="5291138" cy="25186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Customer References</a:t>
            </a:r>
          </a:p>
        </p:txBody>
      </p:sp>
    </p:spTree>
    <p:extLst>
      <p:ext uri="{BB962C8B-B14F-4D97-AF65-F5344CB8AC3E}">
        <p14:creationId xmlns:p14="http://schemas.microsoft.com/office/powerpoint/2010/main" val="242859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159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page and 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6385619" y="1233488"/>
            <a:ext cx="5292000" cy="48850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18399" y="1233488"/>
            <a:ext cx="5292000" cy="3024398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/>
        </p:spPr>
        <p:txBody>
          <a:bodyPr lIns="214290" tIns="540000" rIns="214290" bIns="214290" anchor="t" anchorCtr="0"/>
          <a:lstStyle>
            <a:lvl1pPr marL="0" indent="0" algn="ctr">
              <a:buNone/>
              <a:defRPr lang="en-GB" sz="1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Add Product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70BDC85-3A2B-4063-B300-0D259E23B069}" type="datetime4">
              <a:rPr lang="en-US" smtClean="0"/>
              <a:t>March 5,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925E5FCC-3EDC-4D23-8FBB-014909B7681F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65DF1-209F-411B-9162-1DBECBC4020F}"/>
              </a:ext>
            </a:extLst>
          </p:cNvPr>
          <p:cNvSpPr/>
          <p:nvPr/>
        </p:nvSpPr>
        <p:spPr>
          <a:xfrm>
            <a:off x="518399" y="4830883"/>
            <a:ext cx="5292000" cy="12992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F37FDA3-DEBF-45C8-A1CE-ADEC765DEA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6547" y="5059365"/>
            <a:ext cx="4800980" cy="27864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Key Customers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84DB6C5-0EA5-4650-94DC-082F33ADC0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6547" y="5482098"/>
            <a:ext cx="4800980" cy="467976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z="1600" kern="0" dirty="0" err="1">
                <a:solidFill>
                  <a:schemeClr val="accent1"/>
                </a:solidFill>
              </a:rPr>
              <a:t>Add</a:t>
            </a:r>
            <a:r>
              <a:rPr lang="nb-NO" sz="1600" kern="0" dirty="0">
                <a:solidFill>
                  <a:schemeClr val="accent1"/>
                </a:solidFill>
              </a:rPr>
              <a:t> </a:t>
            </a:r>
            <a:r>
              <a:rPr lang="nb-NO" sz="1600" kern="0" dirty="0" err="1">
                <a:solidFill>
                  <a:schemeClr val="accent1"/>
                </a:solidFill>
              </a:rPr>
              <a:t>key</a:t>
            </a:r>
            <a:r>
              <a:rPr lang="nb-NO" sz="1600" kern="0" dirty="0">
                <a:solidFill>
                  <a:schemeClr val="accent1"/>
                </a:solidFill>
              </a:rPr>
              <a:t> </a:t>
            </a:r>
            <a:r>
              <a:rPr lang="nb-NO" sz="1600" kern="0" dirty="0" err="1">
                <a:solidFill>
                  <a:schemeClr val="accent1"/>
                </a:solidFill>
              </a:rPr>
              <a:t>customers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388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5357E0-2694-4DBA-B15E-7B21F7EBF0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559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5357E0-2694-4DBA-B15E-7B21F7EBF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810386" y="1233487"/>
            <a:ext cx="5857739" cy="4883895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/>
        </p:spPr>
        <p:txBody>
          <a:bodyPr lIns="214290" tIns="1872000" rIns="214290" bIns="214290"/>
          <a:lstStyle>
            <a:lvl1pPr marL="0" indent="0" algn="ctr">
              <a:buNone/>
              <a:defRPr lang="en-GB" sz="1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CBF0137-04E7-4A9D-8BEF-E344340F5184}" type="datetime4">
              <a:rPr lang="en-US" smtClean="0"/>
              <a:t>March 5,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925E5FCC-3EDC-4D23-8FBB-014909B7681F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1667294" y="3974383"/>
            <a:ext cx="403200" cy="1471635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379814" y="3974383"/>
            <a:ext cx="5292725" cy="1471635"/>
          </a:xfrm>
          <a:solidFill>
            <a:schemeClr val="accent2">
              <a:alpha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758996" y="4321581"/>
            <a:ext cx="1908053" cy="43200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X,XXX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758997" y="4853019"/>
            <a:ext cx="1908051" cy="252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FAST FACT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365317" y="4321581"/>
            <a:ext cx="1908053" cy="432000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X,XXX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365318" y="4853019"/>
            <a:ext cx="1908051" cy="252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FAST FACT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17524" y="1233488"/>
            <a:ext cx="4680000" cy="48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838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18400" y="1233488"/>
            <a:ext cx="5292000" cy="4885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6386207" y="1233488"/>
            <a:ext cx="5292000" cy="4885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8FF83-1026-45F6-B248-05D52B8A634B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62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 slide (Title and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6967" y="1525686"/>
            <a:ext cx="11160000" cy="459289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6966" y="438320"/>
            <a:ext cx="11160000" cy="792000"/>
          </a:xfrm>
        </p:spPr>
        <p:txBody>
          <a:bodyPr wrap="square" tIns="2520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noProof="0" dirty="0"/>
              <a:t>Only use this layout to create slides where you need long headlines and smaller text size</a:t>
            </a:r>
          </a:p>
        </p:txBody>
      </p:sp>
    </p:spTree>
    <p:extLst>
      <p:ext uri="{BB962C8B-B14F-4D97-AF65-F5344CB8AC3E}">
        <p14:creationId xmlns:p14="http://schemas.microsoft.com/office/powerpoint/2010/main" val="2247564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 slide (Tw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6967" y="1525686"/>
            <a:ext cx="5293283" cy="459289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6966" y="438320"/>
            <a:ext cx="11160000" cy="792000"/>
          </a:xfrm>
        </p:spPr>
        <p:txBody>
          <a:bodyPr wrap="square" tIns="2520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noProof="0" dirty="0"/>
              <a:t>Only use this layout to create slides where you need long headlines and smaller text size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74851" y="1536442"/>
            <a:ext cx="5293283" cy="459289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23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66804-E106-4F87-8496-654990AB5E5D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247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lumOff val="10000"/>
                </a:schemeClr>
              </a:gs>
              <a:gs pos="36000">
                <a:schemeClr val="accent1">
                  <a:lumMod val="94000"/>
                  <a:lumOff val="6000"/>
                </a:schemeClr>
              </a:gs>
              <a:gs pos="100000">
                <a:schemeClr val="accent1"/>
              </a:gs>
            </a:gsLst>
            <a:path path="rect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64" y="3025842"/>
            <a:ext cx="6049575" cy="8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32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58000">
                <a:schemeClr val="accent6">
                  <a:lumMod val="98000"/>
                </a:schemeClr>
              </a:gs>
              <a:gs pos="100000">
                <a:schemeClr val="accent2">
                  <a:lumMod val="29000"/>
                  <a:lumOff val="7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64" y="3032119"/>
            <a:ext cx="6050247" cy="7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2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D814F-885F-4E53-994C-815B0B66D4C3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031" y="6118584"/>
            <a:ext cx="11956473" cy="7410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9" tIns="54430" rIns="108859" bIns="54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9351" y="120221"/>
            <a:ext cx="11956473" cy="5998365"/>
          </a:xfrm>
          <a:solidFill>
            <a:schemeClr val="accent6"/>
          </a:solidFill>
        </p:spPr>
        <p:txBody>
          <a:bodyPr lIns="6264000" tIns="2844000" rIns="360000" bIns="360000">
            <a:normAutofit/>
          </a:bodyPr>
          <a:lstStyle>
            <a:lvl1pPr marL="0" marR="0" indent="0" algn="l" defTabSz="1219444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3145"/>
              </a:buClr>
              <a:buSzPct val="85000"/>
              <a:buFontTx/>
              <a:buNone/>
              <a:tabLst/>
              <a:defRPr sz="19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363" y="1989634"/>
            <a:ext cx="5292000" cy="4128949"/>
          </a:xfrm>
          <a:solidFill>
            <a:schemeClr val="accent3">
              <a:alpha val="85000"/>
            </a:schemeClr>
          </a:solidFill>
          <a:ln>
            <a:noFill/>
          </a:ln>
        </p:spPr>
        <p:txBody>
          <a:bodyPr wrap="square" lIns="384077" tIns="384077" rIns="384077" bIns="288058" anchor="t" anchorCtr="0"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6967" y="5062353"/>
            <a:ext cx="5292000" cy="384132"/>
          </a:xfrm>
          <a:prstGeom prst="rect">
            <a:avLst/>
          </a:prstGeom>
          <a:noFill/>
        </p:spPr>
        <p:txBody>
          <a:bodyPr wrap="none" lIns="384077" tIns="0" rIns="384077" bIns="0" anchor="b" anchorCtr="0">
            <a:no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Location, Month DD, YYYY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968" y="5446485"/>
            <a:ext cx="5292000" cy="672230"/>
          </a:xfrm>
          <a:prstGeom prst="rect">
            <a:avLst/>
          </a:prstGeom>
          <a:noFill/>
        </p:spPr>
        <p:txBody>
          <a:bodyPr wrap="square" lIns="384077" tIns="72014" rIns="384077" bIns="360072"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Name </a:t>
            </a:r>
            <a:r>
              <a:rPr lang="en-US" noProof="0" dirty="0" err="1"/>
              <a:t>Nameson</a:t>
            </a:r>
            <a:r>
              <a:rPr lang="en-US" noProof="0" dirty="0"/>
              <a:t>, Job Title, Aker Solutions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518363" y="6118584"/>
            <a:ext cx="5292000" cy="62097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74" rIns="60948" bIns="304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72800" y="442800"/>
            <a:ext cx="2496201" cy="328159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5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031" y="6118583"/>
            <a:ext cx="11956473" cy="7410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9" tIns="54430" rIns="108859" bIns="54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9351" y="120221"/>
            <a:ext cx="11956473" cy="5998365"/>
          </a:xfrm>
          <a:solidFill>
            <a:schemeClr val="accent6"/>
          </a:solidFill>
        </p:spPr>
        <p:txBody>
          <a:bodyPr lIns="6264000" tIns="2844000" rIns="360000" bIns="360000" anchor="t" anchorCtr="0">
            <a:normAutofit/>
          </a:bodyPr>
          <a:lstStyle>
            <a:lvl1pPr marL="0" marR="0" indent="0" algn="l" defTabSz="1219444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3145"/>
              </a:buClr>
              <a:buSzPct val="85000"/>
              <a:buFontTx/>
              <a:buNone/>
              <a:tabLst/>
              <a:defRPr sz="1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398" y="1989634"/>
            <a:ext cx="5292000" cy="4129268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wrap="square" lIns="384077" tIns="384077" rIns="384077" bIns="288058" anchor="t" anchorCtr="0"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6967" y="5062353"/>
            <a:ext cx="5292000" cy="384132"/>
          </a:xfrm>
          <a:prstGeom prst="rect">
            <a:avLst/>
          </a:prstGeom>
          <a:noFill/>
        </p:spPr>
        <p:txBody>
          <a:bodyPr wrap="none" lIns="384077" tIns="0" rIns="384077" bIns="0" anchor="b" anchorCtr="0">
            <a:no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Location, Month DD, YYYY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967" y="5446485"/>
            <a:ext cx="5292000" cy="672230"/>
          </a:xfrm>
          <a:prstGeom prst="rect">
            <a:avLst/>
          </a:prstGeom>
          <a:noFill/>
        </p:spPr>
        <p:txBody>
          <a:bodyPr wrap="square" lIns="384077" tIns="72014" rIns="384077" bIns="360072"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Name </a:t>
            </a:r>
            <a:r>
              <a:rPr lang="en-US" dirty="0" err="1"/>
              <a:t>Nameson</a:t>
            </a:r>
            <a:r>
              <a:rPr lang="en-US" dirty="0"/>
              <a:t>, Job Title, Aker Solutions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516965" y="6118584"/>
            <a:ext cx="5292000" cy="62097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8" tIns="30474" rIns="60948" bIns="304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72800" y="442800"/>
            <a:ext cx="2496201" cy="328159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5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6385619" y="1233488"/>
            <a:ext cx="5292000" cy="48850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18399" y="1233488"/>
            <a:ext cx="5292000" cy="4885094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/>
        </p:spPr>
        <p:txBody>
          <a:bodyPr lIns="214290" tIns="1872000" rIns="214290" bIns="214290"/>
          <a:lstStyle>
            <a:lvl1pPr marL="0" indent="0" algn="ctr">
              <a:buNone/>
              <a:defRPr lang="en-GB" sz="1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8CB7888-1E0C-450F-8054-0C0635BEA278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53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/>
          </p:nvPr>
        </p:nvSpPr>
        <p:spPr>
          <a:xfrm>
            <a:off x="518400" y="1221600"/>
            <a:ext cx="5292000" cy="4896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86207" y="1233487"/>
            <a:ext cx="5292000" cy="4885093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72000" rIns="216000" bIns="214290"/>
          <a:lstStyle>
            <a:lvl1pPr marL="0" indent="0" algn="ctr">
              <a:buNone/>
              <a:defRPr lang="en-GB" sz="19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FED7169-6050-4924-A0AB-B0F3514B23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17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20682" y="1233488"/>
            <a:ext cx="11955929" cy="4020932"/>
          </a:xfrm>
          <a:gradFill flip="none" rotWithShape="1">
            <a:gsLst>
              <a:gs pos="0">
                <a:schemeClr val="accent1">
                  <a:lumMod val="90000"/>
                  <a:lumOff val="10000"/>
                </a:schemeClr>
              </a:gs>
              <a:gs pos="36000">
                <a:schemeClr val="accent1">
                  <a:lumMod val="94000"/>
                  <a:lumOff val="6000"/>
                </a:schemeClr>
              </a:gs>
              <a:gs pos="100000">
                <a:schemeClr val="accent1"/>
              </a:gs>
            </a:gsLst>
            <a:path path="rect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92" tIns="960192" rIns="960192" bIns="9601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0" kern="1200" dirty="0">
                <a:solidFill>
                  <a:schemeClr val="accent1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518400" y="1234800"/>
            <a:ext cx="5292000" cy="2592325"/>
          </a:xfrm>
          <a:solidFill>
            <a:schemeClr val="accent2">
              <a:alpha val="85000"/>
            </a:schemeClr>
          </a:solidFill>
          <a:ln>
            <a:noFill/>
          </a:ln>
        </p:spPr>
        <p:txBody>
          <a:bodyPr wrap="square" lIns="384077" tIns="384077" rIns="384077" bIns="384077" anchor="t" anchorCtr="0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Section Divider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214D706B-FA02-4862-893E-327F47AD897D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16050" y="118800"/>
            <a:ext cx="5292725" cy="1116000"/>
          </a:xfr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>
              <a:defRPr lang="nb-NO" sz="100" kern="1200">
                <a:solidFill>
                  <a:schemeClr val="accent2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116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20682" y="1233488"/>
            <a:ext cx="11955929" cy="4020932"/>
          </a:xfrm>
          <a:gradFill flip="none" rotWithShape="1">
            <a:gsLst>
              <a:gs pos="0">
                <a:schemeClr val="accent2"/>
              </a:gs>
              <a:gs pos="36000">
                <a:schemeClr val="accent2"/>
              </a:gs>
              <a:gs pos="100000">
                <a:schemeClr val="accent2"/>
              </a:gs>
            </a:gsLst>
            <a:path path="rect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92" tIns="960192" rIns="960192" bIns="9601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0" kern="1200" dirty="0">
                <a:solidFill>
                  <a:schemeClr val="accent1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518400" y="1234800"/>
            <a:ext cx="5292000" cy="2592325"/>
          </a:xfrm>
          <a:solidFill>
            <a:schemeClr val="accent1">
              <a:alpha val="85000"/>
            </a:schemeClr>
          </a:solidFill>
          <a:ln>
            <a:noFill/>
          </a:ln>
        </p:spPr>
        <p:txBody>
          <a:bodyPr wrap="square" lIns="384077" tIns="384077" rIns="384077" bIns="384077" anchor="t" anchorCtr="0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Section Divider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214D706B-FA02-4862-893E-327F47AD897D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25E5FCC-3EDC-4D23-8FBB-014909B7681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16050" y="118800"/>
            <a:ext cx="5292725" cy="1116000"/>
          </a:xfr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>
              <a:defRPr lang="nb-NO" sz="100" kern="1200">
                <a:solidFill>
                  <a:schemeClr val="accent2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076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0D2E42F-C2E7-4EAD-AA54-14F0110445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813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0D2E42F-C2E7-4EAD-AA54-14F011044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20B47B-4FEC-400D-B265-ACCE8A3FCFBE}"/>
              </a:ext>
            </a:extLst>
          </p:cNvPr>
          <p:cNvSpPr/>
          <p:nvPr userDrawn="1"/>
        </p:nvSpPr>
        <p:spPr>
          <a:xfrm>
            <a:off x="120031" y="6126267"/>
            <a:ext cx="11956473" cy="7410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9" tIns="54430" rIns="108859" bIns="54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5195F-5F6B-4EF2-962F-6C90928BF037}"/>
              </a:ext>
            </a:extLst>
          </p:cNvPr>
          <p:cNvSpPr/>
          <p:nvPr userDrawn="1"/>
        </p:nvSpPr>
        <p:spPr>
          <a:xfrm>
            <a:off x="120031" y="6118584"/>
            <a:ext cx="11956473" cy="6209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59" tIns="54430" rIns="108859" bIns="54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9351" y="120221"/>
            <a:ext cx="11956473" cy="6619339"/>
          </a:xfrm>
          <a:solidFill>
            <a:schemeClr val="accent6"/>
          </a:solidFill>
        </p:spPr>
        <p:txBody>
          <a:bodyPr lIns="6264000" tIns="2844000" rIns="360000" bIns="360000" anchor="t" anchorCtr="0">
            <a:normAutofit/>
          </a:bodyPr>
          <a:lstStyle>
            <a:lvl1pPr marL="0" marR="0" indent="0" algn="l" defTabSz="1219444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3145"/>
              </a:buClr>
              <a:buSzPct val="85000"/>
              <a:buFontTx/>
              <a:buNone/>
              <a:tabLst/>
              <a:defRPr sz="1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287151" y="6418378"/>
            <a:ext cx="1382400" cy="192851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6966" y="438321"/>
            <a:ext cx="11160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16967" y="1233488"/>
            <a:ext cx="11160000" cy="4885094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6261" y="6505766"/>
            <a:ext cx="1205164" cy="1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904074-1D5F-4E57-B851-539EA34769AB}" type="datetime4">
              <a:rPr lang="en-US" smtClean="0"/>
              <a:t>March 5, 2020</a:t>
            </a:fld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589" y="6508766"/>
            <a:ext cx="3745391" cy="1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700" smtClean="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577" y="6506059"/>
            <a:ext cx="687474" cy="1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925E5FCC-3EDC-4D23-8FBB-014909B7681F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27189" y="6508204"/>
            <a:ext cx="2593294" cy="1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l"/>
            <a:r>
              <a:rPr lang="en-GB" sz="700" noProof="0" dirty="0">
                <a:solidFill>
                  <a:schemeClr val="accent2"/>
                </a:solidFill>
              </a:rPr>
              <a:t>2020 © Aker Solutions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7187" y="6331953"/>
            <a:ext cx="11140802" cy="0"/>
          </a:xfrm>
          <a:prstGeom prst="line">
            <a:avLst/>
          </a:prstGeom>
          <a:ln w="635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03" y="6427075"/>
            <a:ext cx="1392363" cy="18322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241551" y="6503018"/>
            <a:ext cx="0" cy="12815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3" r:id="rId2"/>
    <p:sldLayoutId id="2147483950" r:id="rId3"/>
    <p:sldLayoutId id="2147483946" r:id="rId4"/>
    <p:sldLayoutId id="2147483926" r:id="rId5"/>
    <p:sldLayoutId id="2147483927" r:id="rId6"/>
    <p:sldLayoutId id="2147483958" r:id="rId7"/>
    <p:sldLayoutId id="2147483966" r:id="rId8"/>
    <p:sldLayoutId id="2147483969" r:id="rId9"/>
    <p:sldLayoutId id="2147483943" r:id="rId10"/>
    <p:sldLayoutId id="2147483959" r:id="rId11"/>
    <p:sldLayoutId id="2147483949" r:id="rId12"/>
    <p:sldLayoutId id="2147483953" r:id="rId13"/>
    <p:sldLayoutId id="2147483954" r:id="rId14"/>
    <p:sldLayoutId id="2147483963" r:id="rId15"/>
    <p:sldLayoutId id="2147483964" r:id="rId16"/>
    <p:sldLayoutId id="2147483960" r:id="rId17"/>
    <p:sldLayoutId id="2147483968" r:id="rId18"/>
    <p:sldLayoutId id="2147483970" r:id="rId19"/>
    <p:sldLayoutId id="2147483971" r:id="rId20"/>
    <p:sldLayoutId id="2147483972" r:id="rId21"/>
    <p:sldLayoutId id="2147483933" r:id="rId22"/>
    <p:sldLayoutId id="2147483961" r:id="rId23"/>
    <p:sldLayoutId id="2147483962" r:id="rId24"/>
    <p:sldLayoutId id="2147483934" r:id="rId25"/>
    <p:sldLayoutId id="2147483955" r:id="rId26"/>
    <p:sldLayoutId id="2147483956" r:id="rId27"/>
    <p:sldLayoutId id="2147483935" r:id="rId2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54429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1088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63288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217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6400" marR="0" indent="-266400" algn="l" defTabSz="1219444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>
          <a:srgbClr val="003145"/>
        </a:buClr>
        <a:buSzPct val="85000"/>
        <a:buFont typeface="Arial" panose="020B0604020202020204" pitchFamily="34" charset="0"/>
        <a:buChar char="■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20000" marR="0" indent="-270000" algn="l" defTabSz="121944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8996A0"/>
        </a:buClr>
        <a:buSzPct val="85000"/>
        <a:buFont typeface="Arial" panose="020B0604020202020204" pitchFamily="34" charset="0"/>
        <a:buChar char="■"/>
        <a:tabLst/>
        <a:defRPr>
          <a:solidFill>
            <a:schemeClr val="tx1"/>
          </a:solidFill>
          <a:latin typeface="+mn-lt"/>
          <a:cs typeface="+mn-cs"/>
        </a:defRPr>
      </a:lvl2pPr>
      <a:lvl3pPr marL="1083600" marR="0" indent="-183600" algn="l" defTabSz="121944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8996A0"/>
        </a:buClr>
        <a:buSzPct val="85000"/>
        <a:buFont typeface="Arial" panose="020B0604020202020204" pitchFamily="34" charset="0"/>
        <a:buChar char="■"/>
        <a:tabLst/>
        <a:defRPr sz="1600">
          <a:solidFill>
            <a:schemeClr val="tx1"/>
          </a:solidFill>
          <a:latin typeface="+mn-lt"/>
          <a:cs typeface="+mn-cs"/>
        </a:defRPr>
      </a:lvl3pPr>
      <a:lvl4pPr marL="1346400" marR="0" indent="-183600" algn="l" defTabSz="121944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8996A0"/>
        </a:buClr>
        <a:buSzPct val="85000"/>
        <a:buFont typeface="Arial" panose="020B0604020202020204" pitchFamily="34" charset="0"/>
        <a:buChar char="■"/>
        <a:tabLst/>
        <a:defRPr sz="1400">
          <a:solidFill>
            <a:schemeClr val="tx1"/>
          </a:solidFill>
          <a:latin typeface="+mn-lt"/>
          <a:cs typeface="+mn-cs"/>
        </a:defRPr>
      </a:lvl4pPr>
      <a:lvl5pPr marL="1702800" marR="0" indent="-176400" algn="l" defTabSz="1219444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■"/>
        <a:tabLst/>
        <a:defRPr sz="1200" baseline="0">
          <a:solidFill>
            <a:schemeClr val="tx1"/>
          </a:solidFill>
          <a:latin typeface="+mn-lt"/>
          <a:cs typeface="+mn-cs"/>
        </a:defRPr>
      </a:lvl5pPr>
      <a:lvl6pPr marL="1702800" indent="-1764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■"/>
        <a:defRPr sz="1200">
          <a:solidFill>
            <a:schemeClr val="tx1"/>
          </a:solidFill>
          <a:latin typeface="+mn-lt"/>
          <a:cs typeface="+mn-cs"/>
        </a:defRPr>
      </a:lvl6pPr>
      <a:lvl7pPr marL="1702800" indent="-1764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■"/>
        <a:defRPr sz="1200">
          <a:solidFill>
            <a:schemeClr val="tx1"/>
          </a:solidFill>
          <a:latin typeface="+mn-lt"/>
          <a:cs typeface="+mn-cs"/>
        </a:defRPr>
      </a:lvl7pPr>
      <a:lvl8pPr marL="1702800" indent="-1764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■"/>
        <a:defRPr sz="1200">
          <a:solidFill>
            <a:schemeClr val="tx1"/>
          </a:solidFill>
          <a:latin typeface="+mn-lt"/>
          <a:cs typeface="+mn-cs"/>
        </a:defRPr>
      </a:lvl8pPr>
      <a:lvl9pPr marL="1702800" indent="-1764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■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94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88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84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78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72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66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61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355" algn="l" defTabSz="10885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3" pos="326" userDrawn="1">
          <p15:clr>
            <a:srgbClr val="F26B43"/>
          </p15:clr>
        </p15:guide>
        <p15:guide id="4" pos="7356" userDrawn="1">
          <p15:clr>
            <a:srgbClr val="F26B43"/>
          </p15:clr>
        </p15:guide>
        <p15:guide id="5" pos="3660" userDrawn="1">
          <p15:clr>
            <a:srgbClr val="F26B43"/>
          </p15:clr>
        </p15:guide>
        <p15:guide id="6" pos="4022" userDrawn="1">
          <p15:clr>
            <a:srgbClr val="F26B43"/>
          </p15:clr>
        </p15:guide>
        <p15:guide id="7" orient="horz" pos="278" userDrawn="1">
          <p15:clr>
            <a:srgbClr val="F26B43"/>
          </p15:clr>
        </p15:guide>
        <p15:guide id="8" orient="horz" pos="596" userDrawn="1">
          <p15:clr>
            <a:srgbClr val="F26B43"/>
          </p15:clr>
        </p15:guide>
        <p15:guide id="9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richards@akersolution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8361" y="1641519"/>
            <a:ext cx="6188826" cy="4093065"/>
          </a:xfrm>
        </p:spPr>
        <p:txBody>
          <a:bodyPr/>
          <a:lstStyle/>
          <a:p>
            <a:r>
              <a:rPr lang="en-US" dirty="0"/>
              <a:t>SAWE Handbook Updates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Houston TX, March 06, 2020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518400" y="5062428"/>
            <a:ext cx="5866376" cy="672156"/>
          </a:xfrm>
        </p:spPr>
        <p:txBody>
          <a:bodyPr/>
          <a:lstStyle/>
          <a:p>
            <a:r>
              <a:rPr lang="en-US" dirty="0"/>
              <a:t>Adam Richards, Estimating Manager, Aker Solutions</a:t>
            </a:r>
          </a:p>
          <a:p>
            <a:r>
              <a:rPr lang="en-US" dirty="0"/>
              <a:t>Houston Offshore Weight Workshop 2020 </a:t>
            </a:r>
          </a:p>
        </p:txBody>
      </p:sp>
    </p:spTree>
    <p:extLst>
      <p:ext uri="{BB962C8B-B14F-4D97-AF65-F5344CB8AC3E}">
        <p14:creationId xmlns:p14="http://schemas.microsoft.com/office/powerpoint/2010/main" val="100358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6B7DE-2E1C-431C-9181-CD1B50D4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5F48-1C13-43B4-A69B-B7129255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4038C-A25D-494E-A3AE-37245332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E16-8327-4E5E-B5B1-D6744A491068}"/>
              </a:ext>
            </a:extLst>
          </p:cNvPr>
          <p:cNvSpPr txBox="1"/>
          <p:nvPr/>
        </p:nvSpPr>
        <p:spPr>
          <a:xfrm>
            <a:off x="3555830" y="356830"/>
            <a:ext cx="44769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/>
              <a:t>What Information is a Weight Control Engineer                concerned about?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9303AE-E9D1-44CC-8D29-90B75E0CDF52}"/>
              </a:ext>
            </a:extLst>
          </p:cNvPr>
          <p:cNvSpPr/>
          <p:nvPr/>
        </p:nvSpPr>
        <p:spPr>
          <a:xfrm>
            <a:off x="2937834" y="100527"/>
            <a:ext cx="6169042" cy="1805268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8B337-373B-4E65-B134-431C3B728A29}"/>
              </a:ext>
            </a:extLst>
          </p:cNvPr>
          <p:cNvSpPr txBox="1"/>
          <p:nvPr/>
        </p:nvSpPr>
        <p:spPr>
          <a:xfrm>
            <a:off x="1466816" y="2136229"/>
            <a:ext cx="11798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79731-48FA-440D-892F-1062ACBEFFC9}"/>
              </a:ext>
            </a:extLst>
          </p:cNvPr>
          <p:cNvSpPr txBox="1"/>
          <p:nvPr/>
        </p:nvSpPr>
        <p:spPr>
          <a:xfrm>
            <a:off x="3507238" y="2682755"/>
            <a:ext cx="21544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1638F-2A57-4D8D-BE4F-589A1791F968}"/>
              </a:ext>
            </a:extLst>
          </p:cNvPr>
          <p:cNvSpPr txBox="1"/>
          <p:nvPr/>
        </p:nvSpPr>
        <p:spPr>
          <a:xfrm>
            <a:off x="6322887" y="2816376"/>
            <a:ext cx="24798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A165E-9D57-4994-8E4B-FAE9B648E053}"/>
              </a:ext>
            </a:extLst>
          </p:cNvPr>
          <p:cNvSpPr txBox="1"/>
          <p:nvPr/>
        </p:nvSpPr>
        <p:spPr>
          <a:xfrm>
            <a:off x="9086816" y="2018411"/>
            <a:ext cx="19937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OPERATIONS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B5AEE-AE20-43D2-A379-872349D269FE}"/>
              </a:ext>
            </a:extLst>
          </p:cNvPr>
          <p:cNvSpPr/>
          <p:nvPr/>
        </p:nvSpPr>
        <p:spPr>
          <a:xfrm>
            <a:off x="1104221" y="1983829"/>
            <a:ext cx="1905000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215494-957C-4BBD-A77D-CDF1B7DC1CE7}"/>
              </a:ext>
            </a:extLst>
          </p:cNvPr>
          <p:cNvSpPr/>
          <p:nvPr/>
        </p:nvSpPr>
        <p:spPr>
          <a:xfrm>
            <a:off x="3334519" y="2531873"/>
            <a:ext cx="2441289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5669A4-AD52-4CB4-A80C-B3283AD3A13A}"/>
              </a:ext>
            </a:extLst>
          </p:cNvPr>
          <p:cNvSpPr/>
          <p:nvPr/>
        </p:nvSpPr>
        <p:spPr>
          <a:xfrm>
            <a:off x="6216095" y="2656443"/>
            <a:ext cx="2667000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AAFB0-5739-4474-958C-F7EED502B14A}"/>
              </a:ext>
            </a:extLst>
          </p:cNvPr>
          <p:cNvSpPr/>
          <p:nvPr/>
        </p:nvSpPr>
        <p:spPr>
          <a:xfrm>
            <a:off x="9003124" y="1858478"/>
            <a:ext cx="2217291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11FA29AD-6BE6-45C0-841A-CE0C4A621000}"/>
              </a:ext>
            </a:extLst>
          </p:cNvPr>
          <p:cNvSpPr/>
          <p:nvPr/>
        </p:nvSpPr>
        <p:spPr>
          <a:xfrm rot="19191195">
            <a:off x="2530114" y="1480554"/>
            <a:ext cx="444176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3381A21-17F0-4307-AF53-0A916C5DEA8E}"/>
              </a:ext>
            </a:extLst>
          </p:cNvPr>
          <p:cNvSpPr/>
          <p:nvPr/>
        </p:nvSpPr>
        <p:spPr>
          <a:xfrm rot="16832574">
            <a:off x="4335147" y="1996785"/>
            <a:ext cx="498616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1CDAFA9-DF30-449A-950F-7B05411CEB0A}"/>
              </a:ext>
            </a:extLst>
          </p:cNvPr>
          <p:cNvSpPr/>
          <p:nvPr/>
        </p:nvSpPr>
        <p:spPr>
          <a:xfrm rot="14953209">
            <a:off x="6716770" y="2068148"/>
            <a:ext cx="541161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C3A3D19-D870-4264-BEB8-38810C140A19}"/>
              </a:ext>
            </a:extLst>
          </p:cNvPr>
          <p:cNvSpPr/>
          <p:nvPr/>
        </p:nvSpPr>
        <p:spPr>
          <a:xfrm rot="13299213">
            <a:off x="8516122" y="1504424"/>
            <a:ext cx="444176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FB21D0-8652-4CBC-A4EB-72133B6A2036}"/>
              </a:ext>
            </a:extLst>
          </p:cNvPr>
          <p:cNvSpPr txBox="1"/>
          <p:nvPr/>
        </p:nvSpPr>
        <p:spPr>
          <a:xfrm>
            <a:off x="387949" y="3113553"/>
            <a:ext cx="313771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*Facilities Weight Estimate</a:t>
            </a:r>
          </a:p>
          <a:p>
            <a:endParaRPr lang="en-GB" sz="800" dirty="0"/>
          </a:p>
          <a:p>
            <a:r>
              <a:rPr lang="en-GB" dirty="0"/>
              <a:t>*Substructure Weight Estimate</a:t>
            </a:r>
          </a:p>
          <a:p>
            <a:endParaRPr lang="en-GB" sz="800" dirty="0"/>
          </a:p>
          <a:p>
            <a:r>
              <a:rPr lang="en-GB" dirty="0"/>
              <a:t>*Vertical </a:t>
            </a:r>
            <a:r>
              <a:rPr lang="en-GB" dirty="0" err="1"/>
              <a:t>CoG</a:t>
            </a:r>
            <a:endParaRPr lang="en-GB" dirty="0"/>
          </a:p>
          <a:p>
            <a:endParaRPr lang="en-GB" sz="800" dirty="0"/>
          </a:p>
          <a:p>
            <a:r>
              <a:rPr lang="en-GB" dirty="0"/>
              <a:t>*Stability Margins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4AA77-7FA0-4253-9A49-0960FDA3885E}"/>
              </a:ext>
            </a:extLst>
          </p:cNvPr>
          <p:cNvSpPr txBox="1"/>
          <p:nvPr/>
        </p:nvSpPr>
        <p:spPr>
          <a:xfrm>
            <a:off x="3621372" y="3423745"/>
            <a:ext cx="2154436" cy="2677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*Budget Weight</a:t>
            </a:r>
          </a:p>
          <a:p>
            <a:endParaRPr lang="en-GB" sz="800" dirty="0"/>
          </a:p>
          <a:p>
            <a:r>
              <a:rPr lang="en-GB" dirty="0"/>
              <a:t>*Discipline Estimates</a:t>
            </a:r>
          </a:p>
          <a:p>
            <a:endParaRPr lang="en-GB" sz="800" dirty="0"/>
          </a:p>
          <a:p>
            <a:r>
              <a:rPr lang="en-GB" dirty="0"/>
              <a:t>*Allowances</a:t>
            </a:r>
          </a:p>
          <a:p>
            <a:endParaRPr lang="en-GB" sz="800" dirty="0"/>
          </a:p>
          <a:p>
            <a:r>
              <a:rPr lang="en-GB" dirty="0"/>
              <a:t>*Reserves</a:t>
            </a:r>
          </a:p>
          <a:p>
            <a:endParaRPr lang="en-GB" sz="800" dirty="0"/>
          </a:p>
          <a:p>
            <a:r>
              <a:rPr lang="en-GB" dirty="0"/>
              <a:t>*Reporting Format</a:t>
            </a:r>
          </a:p>
          <a:p>
            <a:endParaRPr lang="en-GB" sz="800" dirty="0"/>
          </a:p>
          <a:p>
            <a:r>
              <a:rPr lang="en-GB" dirty="0"/>
              <a:t>*ISO STD</a:t>
            </a:r>
          </a:p>
          <a:p>
            <a:endParaRPr lang="en-GB" sz="800" dirty="0"/>
          </a:p>
          <a:p>
            <a:r>
              <a:rPr lang="en-GB" dirty="0"/>
              <a:t>*Loading Conditions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791C86-BB01-43D2-B982-B4A4AA853B1E}"/>
              </a:ext>
            </a:extLst>
          </p:cNvPr>
          <p:cNvSpPr txBox="1"/>
          <p:nvPr/>
        </p:nvSpPr>
        <p:spPr>
          <a:xfrm>
            <a:off x="6551405" y="3464003"/>
            <a:ext cx="2124621" cy="2677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*Module Weights</a:t>
            </a:r>
          </a:p>
          <a:p>
            <a:endParaRPr lang="en-GB" sz="800" dirty="0"/>
          </a:p>
          <a:p>
            <a:r>
              <a:rPr lang="en-GB" dirty="0"/>
              <a:t>*Weighed Weights</a:t>
            </a:r>
          </a:p>
          <a:p>
            <a:endParaRPr lang="en-GB" sz="800" dirty="0"/>
          </a:p>
          <a:p>
            <a:r>
              <a:rPr lang="en-GB" dirty="0"/>
              <a:t>*Lifting</a:t>
            </a:r>
          </a:p>
          <a:p>
            <a:endParaRPr lang="en-GB" sz="800" dirty="0"/>
          </a:p>
          <a:p>
            <a:r>
              <a:rPr lang="en-GB" dirty="0"/>
              <a:t>*MOC Process</a:t>
            </a:r>
          </a:p>
          <a:p>
            <a:endParaRPr lang="en-GB" sz="800" dirty="0"/>
          </a:p>
          <a:p>
            <a:r>
              <a:rPr lang="en-GB" dirty="0"/>
              <a:t>*Actuals vs Budgets</a:t>
            </a:r>
          </a:p>
          <a:p>
            <a:endParaRPr lang="en-GB" sz="800" dirty="0"/>
          </a:p>
          <a:p>
            <a:r>
              <a:rPr lang="en-GB" dirty="0"/>
              <a:t>*Inclining</a:t>
            </a:r>
          </a:p>
          <a:p>
            <a:endParaRPr lang="en-GB" sz="800" dirty="0"/>
          </a:p>
          <a:p>
            <a:r>
              <a:rPr lang="en-GB" dirty="0"/>
              <a:t>*Final Weight Report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0E2341-6B4E-4320-AEA6-9E7FB5112835}"/>
              </a:ext>
            </a:extLst>
          </p:cNvPr>
          <p:cNvSpPr txBox="1"/>
          <p:nvPr/>
        </p:nvSpPr>
        <p:spPr>
          <a:xfrm>
            <a:off x="9307838" y="2731976"/>
            <a:ext cx="2684453" cy="2677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*Exempt Weights</a:t>
            </a:r>
          </a:p>
          <a:p>
            <a:endParaRPr lang="en-GB" sz="800" dirty="0"/>
          </a:p>
          <a:p>
            <a:r>
              <a:rPr lang="en-GB" dirty="0"/>
              <a:t>*Non-Exempt Weights</a:t>
            </a:r>
          </a:p>
          <a:p>
            <a:endParaRPr lang="en-GB" sz="800" dirty="0"/>
          </a:p>
          <a:p>
            <a:r>
              <a:rPr lang="en-GB" dirty="0"/>
              <a:t>*2% weight limit</a:t>
            </a:r>
          </a:p>
          <a:p>
            <a:endParaRPr lang="en-GB" sz="800" dirty="0"/>
          </a:p>
          <a:p>
            <a:r>
              <a:rPr lang="en-GB" dirty="0"/>
              <a:t>*10% weight limit</a:t>
            </a:r>
          </a:p>
          <a:p>
            <a:endParaRPr lang="en-GB" sz="800" dirty="0"/>
          </a:p>
          <a:p>
            <a:r>
              <a:rPr lang="en-GB" dirty="0"/>
              <a:t>*VCG impacts</a:t>
            </a:r>
          </a:p>
          <a:p>
            <a:endParaRPr lang="en-GB" sz="800" dirty="0"/>
          </a:p>
          <a:p>
            <a:r>
              <a:rPr lang="en-GB" dirty="0"/>
              <a:t>*Penalties</a:t>
            </a:r>
          </a:p>
          <a:p>
            <a:endParaRPr lang="en-GB" sz="800" dirty="0"/>
          </a:p>
          <a:p>
            <a:r>
              <a:rPr lang="en-GB" dirty="0"/>
              <a:t>*MOC/Warranty/Upgrades</a:t>
            </a:r>
          </a:p>
        </p:txBody>
      </p:sp>
    </p:spTree>
    <p:extLst>
      <p:ext uri="{BB962C8B-B14F-4D97-AF65-F5344CB8AC3E}">
        <p14:creationId xmlns:p14="http://schemas.microsoft.com/office/powerpoint/2010/main" val="25860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6B7DE-2E1C-431C-9181-CD1B50D4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5F48-1C13-43B4-A69B-B7129255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4038C-A25D-494E-A3AE-37245332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E16-8327-4E5E-B5B1-D6744A491068}"/>
              </a:ext>
            </a:extLst>
          </p:cNvPr>
          <p:cNvSpPr txBox="1"/>
          <p:nvPr/>
        </p:nvSpPr>
        <p:spPr>
          <a:xfrm>
            <a:off x="3735387" y="520956"/>
            <a:ext cx="494063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/>
              <a:t>What Information needs to be </a:t>
            </a:r>
          </a:p>
          <a:p>
            <a:r>
              <a:rPr lang="en-GB" sz="2800" dirty="0"/>
              <a:t>         in the Handbook?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9303AE-E9D1-44CC-8D29-90B75E0CDF52}"/>
              </a:ext>
            </a:extLst>
          </p:cNvPr>
          <p:cNvSpPr/>
          <p:nvPr/>
        </p:nvSpPr>
        <p:spPr>
          <a:xfrm>
            <a:off x="2937834" y="151743"/>
            <a:ext cx="6169042" cy="16002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D0E19-695D-4E1F-BA37-4350476586F7}"/>
              </a:ext>
            </a:extLst>
          </p:cNvPr>
          <p:cNvSpPr txBox="1"/>
          <p:nvPr/>
        </p:nvSpPr>
        <p:spPr>
          <a:xfrm>
            <a:off x="915987" y="1698632"/>
            <a:ext cx="4211281" cy="46166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Unit Weights of Materials</a:t>
            </a:r>
          </a:p>
          <a:p>
            <a:r>
              <a:rPr lang="en-GB" sz="2000" dirty="0"/>
              <a:t>  Steel Structural Shapes</a:t>
            </a:r>
          </a:p>
          <a:p>
            <a:r>
              <a:rPr lang="en-GB" sz="2000" dirty="0"/>
              <a:t>  UK shapes</a:t>
            </a:r>
          </a:p>
          <a:p>
            <a:r>
              <a:rPr lang="en-GB" sz="2000" dirty="0"/>
              <a:t>  Euro Shapes</a:t>
            </a:r>
          </a:p>
          <a:p>
            <a:r>
              <a:rPr lang="en-GB" sz="2000" dirty="0"/>
              <a:t>  Large Diameter Pipe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Unit Weights of Equipment</a:t>
            </a:r>
          </a:p>
          <a:p>
            <a:r>
              <a:rPr lang="en-GB" sz="2000" dirty="0"/>
              <a:t>  Drilling</a:t>
            </a:r>
          </a:p>
          <a:p>
            <a:r>
              <a:rPr lang="en-GB" sz="2000" dirty="0"/>
              <a:t>  Production</a:t>
            </a:r>
          </a:p>
          <a:p>
            <a:r>
              <a:rPr lang="en-GB" sz="2000" dirty="0"/>
              <a:t>  Platform</a:t>
            </a:r>
          </a:p>
          <a:p>
            <a:endParaRPr lang="en-GB" sz="2000" dirty="0"/>
          </a:p>
          <a:p>
            <a:r>
              <a:rPr lang="en-GB" sz="2000" dirty="0"/>
              <a:t>Unit Weights – Compartment Density</a:t>
            </a:r>
          </a:p>
          <a:p>
            <a:r>
              <a:rPr lang="en-GB" sz="2000" dirty="0"/>
              <a:t>  Hull Production Modules</a:t>
            </a:r>
          </a:p>
          <a:p>
            <a:r>
              <a:rPr lang="en-GB" sz="2000" dirty="0"/>
              <a:t>  Drilling Modules</a:t>
            </a:r>
          </a:p>
          <a:p>
            <a:r>
              <a:rPr lang="en-GB" sz="2000" dirty="0"/>
              <a:t>  Mooring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21B57-35D1-4AD5-BE79-99CADE46471B}"/>
              </a:ext>
            </a:extLst>
          </p:cNvPr>
          <p:cNvSpPr txBox="1"/>
          <p:nvPr/>
        </p:nvSpPr>
        <p:spPr>
          <a:xfrm>
            <a:off x="6178940" y="2011975"/>
            <a:ext cx="3698320" cy="43088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Unit Weights of Operating Loads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Unit Weights of Components</a:t>
            </a:r>
          </a:p>
          <a:p>
            <a:r>
              <a:rPr lang="en-GB" sz="2000" dirty="0"/>
              <a:t>  Stairs</a:t>
            </a:r>
          </a:p>
          <a:p>
            <a:r>
              <a:rPr lang="en-GB" sz="2000" dirty="0"/>
              <a:t>  Grating</a:t>
            </a:r>
          </a:p>
          <a:p>
            <a:r>
              <a:rPr lang="en-GB" sz="2000" dirty="0"/>
              <a:t>  Handrails</a:t>
            </a:r>
          </a:p>
          <a:p>
            <a:endParaRPr lang="en-GB" sz="2000" dirty="0"/>
          </a:p>
          <a:p>
            <a:r>
              <a:rPr lang="en-GB" sz="2000" dirty="0"/>
              <a:t>Calculation Methods</a:t>
            </a:r>
          </a:p>
          <a:p>
            <a:r>
              <a:rPr lang="en-GB" sz="2000" dirty="0"/>
              <a:t>  Appurtenances</a:t>
            </a:r>
          </a:p>
          <a:p>
            <a:r>
              <a:rPr lang="en-GB" sz="2000" dirty="0"/>
              <a:t>  Anodes</a:t>
            </a:r>
          </a:p>
          <a:p>
            <a:r>
              <a:rPr lang="en-GB" sz="2000" dirty="0"/>
              <a:t>  Marine Growth</a:t>
            </a:r>
          </a:p>
          <a:p>
            <a:r>
              <a:rPr lang="en-GB" sz="2000" dirty="0"/>
              <a:t>  Ice Accumulation</a:t>
            </a:r>
          </a:p>
          <a:p>
            <a:r>
              <a:rPr lang="en-GB" sz="2000" dirty="0"/>
              <a:t>  Allowances</a:t>
            </a:r>
          </a:p>
          <a:p>
            <a:r>
              <a:rPr lang="en-GB" sz="2000" dirty="0"/>
              <a:t>  Tolerances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8BAD41-2FEB-45F6-8057-ABCC60D5FD8E}"/>
              </a:ext>
            </a:extLst>
          </p:cNvPr>
          <p:cNvSpPr/>
          <p:nvPr/>
        </p:nvSpPr>
        <p:spPr>
          <a:xfrm>
            <a:off x="461639" y="1535837"/>
            <a:ext cx="10280342" cy="4873841"/>
          </a:xfrm>
          <a:custGeom>
            <a:avLst/>
            <a:gdLst>
              <a:gd name="connsiteX0" fmla="*/ 0 w 10280342"/>
              <a:gd name="connsiteY0" fmla="*/ 0 h 4873841"/>
              <a:gd name="connsiteX1" fmla="*/ 44388 w 10280342"/>
              <a:gd name="connsiteY1" fmla="*/ 4856085 h 4873841"/>
              <a:gd name="connsiteX2" fmla="*/ 5362112 w 10280342"/>
              <a:gd name="connsiteY2" fmla="*/ 4873841 h 4873841"/>
              <a:gd name="connsiteX3" fmla="*/ 5344357 w 10280342"/>
              <a:gd name="connsiteY3" fmla="*/ 2450237 h 4873841"/>
              <a:gd name="connsiteX4" fmla="*/ 10253709 w 10280342"/>
              <a:gd name="connsiteY4" fmla="*/ 2388093 h 4873841"/>
              <a:gd name="connsiteX5" fmla="*/ 10280342 w 10280342"/>
              <a:gd name="connsiteY5" fmla="*/ 213064 h 4873841"/>
              <a:gd name="connsiteX6" fmla="*/ 0 w 10280342"/>
              <a:gd name="connsiteY6" fmla="*/ 0 h 487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0342" h="4873841">
                <a:moveTo>
                  <a:pt x="0" y="0"/>
                </a:moveTo>
                <a:lnTo>
                  <a:pt x="44388" y="4856085"/>
                </a:lnTo>
                <a:lnTo>
                  <a:pt x="5362112" y="4873841"/>
                </a:lnTo>
                <a:lnTo>
                  <a:pt x="5344357" y="2450237"/>
                </a:lnTo>
                <a:lnTo>
                  <a:pt x="10253709" y="2388093"/>
                </a:lnTo>
                <a:lnTo>
                  <a:pt x="10280342" y="2130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1BC0EF-D36C-413E-8B2C-D19CD2BCEA9F}"/>
              </a:ext>
            </a:extLst>
          </p:cNvPr>
          <p:cNvSpPr/>
          <p:nvPr/>
        </p:nvSpPr>
        <p:spPr>
          <a:xfrm>
            <a:off x="5945187" y="4115594"/>
            <a:ext cx="3429000" cy="2301341"/>
          </a:xfrm>
          <a:prstGeom prst="rect">
            <a:avLst/>
          </a:prstGeom>
          <a:noFill/>
          <a:ln w="25400">
            <a:solidFill>
              <a:srgbClr val="00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961EA-EECB-4EFC-A56D-E7A5CD16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5C75A-A299-411B-AEA5-FCB54C51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C74AD-5ABD-456B-B66A-CAB18652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F636E4-B652-4E03-AEB0-C3D4CA5F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in work – Unit Weights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43498-5DDC-4EDF-BB58-A83B65D6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6" y="1067594"/>
            <a:ext cx="4016939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9DA9F-C57D-45A2-A5EC-F327FD3F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424" y="1079485"/>
            <a:ext cx="3379559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81F878-2F43-4EB2-BD6A-F2C282BB1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66" y="3631266"/>
            <a:ext cx="4016939" cy="261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01C2F-B0C7-4B2F-853C-10690252C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082" y="481273"/>
            <a:ext cx="3173946" cy="3593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59CB93-AE2C-459D-AC62-C2B5DAD22474}"/>
              </a:ext>
            </a:extLst>
          </p:cNvPr>
          <p:cNvSpPr txBox="1"/>
          <p:nvPr/>
        </p:nvSpPr>
        <p:spPr>
          <a:xfrm>
            <a:off x="5055296" y="4212626"/>
            <a:ext cx="5857373" cy="17851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i="1" u="sng" dirty="0"/>
              <a:t>What items would be most useful?</a:t>
            </a:r>
          </a:p>
          <a:p>
            <a:endParaRPr lang="en-GB" sz="1600" i="1" u="sng" dirty="0"/>
          </a:p>
          <a:p>
            <a:r>
              <a:rPr lang="en-GB" sz="2800" i="1" u="sng" dirty="0"/>
              <a:t>What items are most needed?</a:t>
            </a:r>
          </a:p>
          <a:p>
            <a:endParaRPr lang="en-GB" sz="1600" i="1" u="sng" dirty="0"/>
          </a:p>
          <a:p>
            <a:r>
              <a:rPr lang="en-GB" sz="2800" i="1" u="sng" dirty="0"/>
              <a:t>What items would be most valuable?</a:t>
            </a:r>
          </a:p>
        </p:txBody>
      </p:sp>
    </p:spTree>
    <p:extLst>
      <p:ext uri="{BB962C8B-B14F-4D97-AF65-F5344CB8AC3E}">
        <p14:creationId xmlns:p14="http://schemas.microsoft.com/office/powerpoint/2010/main" val="35881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9D156-7586-4FDC-AEE0-91FFA9A7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C3428-4B7B-4977-BF7B-84CD4ED2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012FD-E88E-4EEB-8EAF-26BDF845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3C604C-AC4C-4BD4-A74A-0F912130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in Work – Design/Sizing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E435F-A41A-4321-A0E1-F57C9806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95" y="1204064"/>
            <a:ext cx="4085313" cy="2543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15DC36-0C0E-4C40-BBCB-A94E8ED5E827}"/>
              </a:ext>
            </a:extLst>
          </p:cNvPr>
          <p:cNvSpPr txBox="1"/>
          <p:nvPr/>
        </p:nvSpPr>
        <p:spPr>
          <a:xfrm>
            <a:off x="2135187" y="3774043"/>
            <a:ext cx="18777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Topsides Weight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16C39-06BF-4E71-ADD1-BBC4413BAC3D}"/>
              </a:ext>
            </a:extLst>
          </p:cNvPr>
          <p:cNvSpPr txBox="1"/>
          <p:nvPr/>
        </p:nvSpPr>
        <p:spPr>
          <a:xfrm rot="16200000">
            <a:off x="122343" y="2075823"/>
            <a:ext cx="13112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Throughput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0CB53-9B9A-431E-9F9C-710EDF3F7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67" y="359393"/>
            <a:ext cx="3818820" cy="2715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51953F-E946-46A2-A939-4F5ABF0647A5}"/>
              </a:ext>
            </a:extLst>
          </p:cNvPr>
          <p:cNvSpPr txBox="1"/>
          <p:nvPr/>
        </p:nvSpPr>
        <p:spPr>
          <a:xfrm>
            <a:off x="8158880" y="3051583"/>
            <a:ext cx="18777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Topsides Weight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1B535-10AB-488A-B4A8-33C9251A13A1}"/>
              </a:ext>
            </a:extLst>
          </p:cNvPr>
          <p:cNvSpPr txBox="1"/>
          <p:nvPr/>
        </p:nvSpPr>
        <p:spPr>
          <a:xfrm rot="16200000">
            <a:off x="5841826" y="1420196"/>
            <a:ext cx="23165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Substructure Weight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6B21E-D0A1-4898-8BBD-E4CCEDCD6CA4}"/>
              </a:ext>
            </a:extLst>
          </p:cNvPr>
          <p:cNvSpPr txBox="1"/>
          <p:nvPr/>
        </p:nvSpPr>
        <p:spPr>
          <a:xfrm>
            <a:off x="1059882" y="4551299"/>
            <a:ext cx="469741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Develop a Formulation for Topsides Weight as a Function of key parameters;</a:t>
            </a:r>
          </a:p>
          <a:p>
            <a:endParaRPr lang="en-GB" sz="1600" dirty="0"/>
          </a:p>
          <a:p>
            <a:r>
              <a:rPr lang="en-GB" sz="1600" dirty="0"/>
              <a:t>Throughput, Redundancy, Sparing, Viscosity, Oil Properties, Re-Injection, Pressures, Transport, Pumping, Power, POB, Regional Factors, etc.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01E01A-4288-4884-B222-E7984AA7F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587" y="3500229"/>
            <a:ext cx="3733801" cy="25385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33F251-D812-4624-A0C1-CCA7442058B8}"/>
              </a:ext>
            </a:extLst>
          </p:cNvPr>
          <p:cNvSpPr txBox="1"/>
          <p:nvPr/>
        </p:nvSpPr>
        <p:spPr>
          <a:xfrm>
            <a:off x="8408698" y="6011198"/>
            <a:ext cx="18777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Topsides Weight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EDBE0-35B4-4F5E-96E0-B0053488964B}"/>
              </a:ext>
            </a:extLst>
          </p:cNvPr>
          <p:cNvSpPr txBox="1"/>
          <p:nvPr/>
        </p:nvSpPr>
        <p:spPr>
          <a:xfrm rot="16200000">
            <a:off x="6495062" y="4496594"/>
            <a:ext cx="11832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/>
              <a:t>Deck Area</a:t>
            </a:r>
          </a:p>
        </p:txBody>
      </p:sp>
    </p:spTree>
    <p:extLst>
      <p:ext uri="{BB962C8B-B14F-4D97-AF65-F5344CB8AC3E}">
        <p14:creationId xmlns:p14="http://schemas.microsoft.com/office/powerpoint/2010/main" val="6935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BD8F-A412-406F-94A1-49931FF6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7D35-3512-487B-BC60-8BD73CD5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0C8E-3844-4A8C-840B-9DD3DC55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886CBB-EFC9-41C0-9A42-FD0A17B5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Interactive Portion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3463DF-D36F-4BD8-8BC9-9F6754BF294D}"/>
              </a:ext>
            </a:extLst>
          </p:cNvPr>
          <p:cNvSpPr/>
          <p:nvPr/>
        </p:nvSpPr>
        <p:spPr>
          <a:xfrm>
            <a:off x="1296987" y="1607115"/>
            <a:ext cx="1524000" cy="12192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230A1-FCBC-4E42-98E8-C7EFD978C53D}"/>
              </a:ext>
            </a:extLst>
          </p:cNvPr>
          <p:cNvSpPr txBox="1"/>
          <p:nvPr/>
        </p:nvSpPr>
        <p:spPr>
          <a:xfrm>
            <a:off x="1802506" y="1739809"/>
            <a:ext cx="51296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0B061-A929-4B3A-AA02-B95ACE86EC2B}"/>
              </a:ext>
            </a:extLst>
          </p:cNvPr>
          <p:cNvSpPr txBox="1"/>
          <p:nvPr/>
        </p:nvSpPr>
        <p:spPr>
          <a:xfrm>
            <a:off x="3219660" y="1717954"/>
            <a:ext cx="97989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0" dirty="0"/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E6EB5-B228-4C49-AD18-AE15B5D5F1DA}"/>
              </a:ext>
            </a:extLst>
          </p:cNvPr>
          <p:cNvSpPr txBox="1"/>
          <p:nvPr/>
        </p:nvSpPr>
        <p:spPr>
          <a:xfrm>
            <a:off x="2058986" y="3698807"/>
            <a:ext cx="8534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i="1" dirty="0"/>
              <a:t>What specific weight information would you like to see in  the SAWE Handbook?</a:t>
            </a:r>
          </a:p>
        </p:txBody>
      </p:sp>
    </p:spTree>
    <p:extLst>
      <p:ext uri="{BB962C8B-B14F-4D97-AF65-F5344CB8AC3E}">
        <p14:creationId xmlns:p14="http://schemas.microsoft.com/office/powerpoint/2010/main" val="29290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BD8F-A412-406F-94A1-49931FF6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7D35-3512-487B-BC60-8BD73CD5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0C8E-3844-4A8C-840B-9DD3DC55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886CBB-EFC9-41C0-9A42-FD0A17B5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Interactive Portion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3463DF-D36F-4BD8-8BC9-9F6754BF294D}"/>
              </a:ext>
            </a:extLst>
          </p:cNvPr>
          <p:cNvSpPr/>
          <p:nvPr/>
        </p:nvSpPr>
        <p:spPr>
          <a:xfrm>
            <a:off x="1296987" y="1607115"/>
            <a:ext cx="1524000" cy="12192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230A1-FCBC-4E42-98E8-C7EFD978C53D}"/>
              </a:ext>
            </a:extLst>
          </p:cNvPr>
          <p:cNvSpPr txBox="1"/>
          <p:nvPr/>
        </p:nvSpPr>
        <p:spPr>
          <a:xfrm>
            <a:off x="1802506" y="1739809"/>
            <a:ext cx="51296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674EC-CBCD-4452-820B-01C2BF8AA056}"/>
              </a:ext>
            </a:extLst>
          </p:cNvPr>
          <p:cNvSpPr txBox="1"/>
          <p:nvPr/>
        </p:nvSpPr>
        <p:spPr>
          <a:xfrm>
            <a:off x="1296987" y="3277394"/>
            <a:ext cx="979894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i="1" dirty="0"/>
              <a:t>What generic weight engineering information do you have that could be a worthwhile addition to the SAWE Handbook?</a:t>
            </a:r>
          </a:p>
        </p:txBody>
      </p:sp>
    </p:spTree>
    <p:extLst>
      <p:ext uri="{BB962C8B-B14F-4D97-AF65-F5344CB8AC3E}">
        <p14:creationId xmlns:p14="http://schemas.microsoft.com/office/powerpoint/2010/main" val="19287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BD8F-A412-406F-94A1-49931FF6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7D35-3512-487B-BC60-8BD73CD5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0C8E-3844-4A8C-840B-9DD3DC55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886CBB-EFC9-41C0-9A42-FD0A17B5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Interactive Portion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F32AC-23D4-4A2A-8C50-E51DAE934FBE}"/>
              </a:ext>
            </a:extLst>
          </p:cNvPr>
          <p:cNvSpPr txBox="1"/>
          <p:nvPr/>
        </p:nvSpPr>
        <p:spPr>
          <a:xfrm>
            <a:off x="2063157" y="3429794"/>
            <a:ext cx="8077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i="1" dirty="0"/>
              <a:t>What is the lightest (least dense), incompressible liquid you can think of 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3463DF-D36F-4BD8-8BC9-9F6754BF294D}"/>
              </a:ext>
            </a:extLst>
          </p:cNvPr>
          <p:cNvSpPr/>
          <p:nvPr/>
        </p:nvSpPr>
        <p:spPr>
          <a:xfrm>
            <a:off x="1296987" y="1607115"/>
            <a:ext cx="1524000" cy="12192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230A1-FCBC-4E42-98E8-C7EFD978C53D}"/>
              </a:ext>
            </a:extLst>
          </p:cNvPr>
          <p:cNvSpPr txBox="1"/>
          <p:nvPr/>
        </p:nvSpPr>
        <p:spPr>
          <a:xfrm>
            <a:off x="1802506" y="1739809"/>
            <a:ext cx="55624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6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094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7DAE5-CA90-43BC-B7AD-2C6F5E77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0B54F-A843-422F-8907-319DD98B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FD4C5-72D6-467B-839F-0ED82BCB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17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33C748-7A3D-4F34-86BF-78C8215F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06018-EC6A-4CDE-BFFA-B25640769092}"/>
              </a:ext>
            </a:extLst>
          </p:cNvPr>
          <p:cNvSpPr txBox="1"/>
          <p:nvPr/>
        </p:nvSpPr>
        <p:spPr>
          <a:xfrm>
            <a:off x="1525587" y="1535921"/>
            <a:ext cx="63142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Adam Richards</a:t>
            </a:r>
          </a:p>
          <a:p>
            <a:r>
              <a:rPr lang="en-GB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adam.richards@akersolutions.com</a:t>
            </a:r>
            <a:endParaRPr lang="en-GB" sz="3200" dirty="0"/>
          </a:p>
          <a:p>
            <a:r>
              <a:rPr lang="en-GB" sz="3200" dirty="0"/>
              <a:t>713-332-6486</a:t>
            </a:r>
          </a:p>
        </p:txBody>
      </p:sp>
    </p:spTree>
    <p:extLst>
      <p:ext uri="{BB962C8B-B14F-4D97-AF65-F5344CB8AC3E}">
        <p14:creationId xmlns:p14="http://schemas.microsoft.com/office/powerpoint/2010/main" val="231070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87E5A-5B45-427C-8885-67E63445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BBB07-A2ED-4F87-A821-BB44292E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3D7B2-3DD5-4CA0-AB73-266D9D4F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A36591-937B-42A2-92C1-AF0FBD14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– SAWE Handbook Updates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4C2A3-5411-4191-A15E-AD31AED38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22" y="1067594"/>
            <a:ext cx="918542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1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30D19-B178-47BD-B7AA-0E2212B5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1F463-FF6A-4C7E-A220-77242C5B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26A5B-7DD0-442B-8308-4C80EFA2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D9C12A-7189-4D98-A41E-6A40BBD6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SAWE Weight Engineer’s Handbook?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3BEA2-707C-479E-82D5-6DF8D0B5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87" y="1453569"/>
            <a:ext cx="2608821" cy="3404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F9E251-5896-47AD-A9EA-09D54676B44D}"/>
              </a:ext>
            </a:extLst>
          </p:cNvPr>
          <p:cNvSpPr txBox="1"/>
          <p:nvPr/>
        </p:nvSpPr>
        <p:spPr>
          <a:xfrm>
            <a:off x="3005962" y="5111169"/>
            <a:ext cx="82715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dirty="0"/>
              <a:t>current</a:t>
            </a:r>
          </a:p>
          <a:p>
            <a:pPr algn="ctr"/>
            <a:r>
              <a:rPr lang="en-GB" sz="2000" dirty="0"/>
              <a:t>online</a:t>
            </a:r>
          </a:p>
          <a:p>
            <a:pPr algn="ctr"/>
            <a:r>
              <a:rPr lang="en-GB" sz="2000" dirty="0"/>
              <a:t>version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D5C07-A2E6-4DC6-8E84-707B02BEC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837" y="1359002"/>
            <a:ext cx="3138847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6885FF-527D-41A0-885B-86BB651ADB19}"/>
              </a:ext>
            </a:extLst>
          </p:cNvPr>
          <p:cNvSpPr txBox="1"/>
          <p:nvPr/>
        </p:nvSpPr>
        <p:spPr>
          <a:xfrm>
            <a:off x="7444138" y="5153466"/>
            <a:ext cx="98424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dirty="0"/>
              <a:t>personal</a:t>
            </a:r>
          </a:p>
          <a:p>
            <a:pPr algn="ctr"/>
            <a:r>
              <a:rPr lang="en-GB" sz="2000" dirty="0"/>
              <a:t>version</a:t>
            </a:r>
          </a:p>
          <a:p>
            <a:pPr algn="ctr"/>
            <a:r>
              <a:rPr lang="en-GB" sz="2000" dirty="0"/>
              <a:t>(1986)</a:t>
            </a:r>
          </a:p>
        </p:txBody>
      </p:sp>
    </p:spTree>
    <p:extLst>
      <p:ext uri="{BB962C8B-B14F-4D97-AF65-F5344CB8AC3E}">
        <p14:creationId xmlns:p14="http://schemas.microsoft.com/office/powerpoint/2010/main" val="234267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21ECA-4001-4610-AA2D-727A658FF7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Conversion Factors and Standard Units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Misc. Data – Log/Trig functions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Section Properties of Plane Areas and 3D shapes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Discussion of Various Integration Methods (area under a curve)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Material Properties of Propellants/Elements/Metals/Alloys/Composites</a:t>
            </a:r>
          </a:p>
          <a:p>
            <a:pPr marL="0" indent="0">
              <a:buNone/>
            </a:pPr>
            <a:r>
              <a:rPr lang="en-GB" dirty="0"/>
              <a:t>    Coatings/Plastics/Rubbers/Fluids/Gases/Wood/Wiring/Cable/Fabrics/Bulk Materials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Component Weights  (MSP)  Manufactured/Misc. Standard Parts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9BC0A-B7C8-455A-BD54-406F8E70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015C1-ED24-49F1-839E-ECC0C8EB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DE281-E013-4D94-869A-1B09FD01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9C5BE5-B5C4-4E21-8417-73FE91EC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 the SAWE Handbook?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182C8-CE67-4EFD-B3F3-2F66FC9D4C4F}"/>
              </a:ext>
            </a:extLst>
          </p:cNvPr>
          <p:cNvSpPr/>
          <p:nvPr/>
        </p:nvSpPr>
        <p:spPr>
          <a:xfrm>
            <a:off x="5601666" y="3429794"/>
            <a:ext cx="990600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14435-00A6-4EBA-AD5E-17C7D82261DA}"/>
              </a:ext>
            </a:extLst>
          </p:cNvPr>
          <p:cNvSpPr/>
          <p:nvPr/>
        </p:nvSpPr>
        <p:spPr>
          <a:xfrm>
            <a:off x="3659187" y="3810794"/>
            <a:ext cx="990600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2B72C-721C-45A8-8166-0D3582819DFE}"/>
              </a:ext>
            </a:extLst>
          </p:cNvPr>
          <p:cNvSpPr/>
          <p:nvPr/>
        </p:nvSpPr>
        <p:spPr>
          <a:xfrm>
            <a:off x="612641" y="3810794"/>
            <a:ext cx="1293945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B7A4E-06EC-494E-9F01-6B1C644CD9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67" y="1233488"/>
            <a:ext cx="5199620" cy="488509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ENGINEERING TECHNOLOGIES</a:t>
            </a:r>
          </a:p>
          <a:p>
            <a:r>
              <a:rPr lang="en-GB" dirty="0"/>
              <a:t>Aerodynamics			</a:t>
            </a:r>
          </a:p>
          <a:p>
            <a:r>
              <a:rPr lang="en-GB" dirty="0"/>
              <a:t>Propulsion</a:t>
            </a:r>
          </a:p>
          <a:p>
            <a:r>
              <a:rPr lang="en-GB" dirty="0"/>
              <a:t>Thermodynamics</a:t>
            </a:r>
          </a:p>
          <a:p>
            <a:r>
              <a:rPr lang="en-GB" dirty="0"/>
              <a:t>Power Systems</a:t>
            </a:r>
          </a:p>
          <a:p>
            <a:r>
              <a:rPr lang="en-GB" dirty="0"/>
              <a:t>Structure</a:t>
            </a:r>
          </a:p>
          <a:p>
            <a:r>
              <a:rPr lang="en-GB" dirty="0"/>
              <a:t>Hydrostatics</a:t>
            </a:r>
          </a:p>
          <a:p>
            <a:r>
              <a:rPr lang="en-GB" dirty="0"/>
              <a:t>Flight Mechanics</a:t>
            </a:r>
          </a:p>
          <a:p>
            <a:r>
              <a:rPr lang="en-GB" dirty="0"/>
              <a:t>Communications</a:t>
            </a:r>
          </a:p>
          <a:p>
            <a:r>
              <a:rPr lang="en-GB" dirty="0"/>
              <a:t>Mathematics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89251-2E47-4E52-ABFE-EF93CCDC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42184-5B10-4F83-AEDB-54285BC2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072D5-86C4-4F3B-BC9C-59037F7C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D7F0D0-A391-4E3D-BFA6-821569A3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 the SAWE Handbook? – Cont.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AD10E7-862E-4EC3-B5F3-E38182EA8B9E}"/>
              </a:ext>
            </a:extLst>
          </p:cNvPr>
          <p:cNvSpPr txBox="1">
            <a:spLocks/>
          </p:cNvSpPr>
          <p:nvPr/>
        </p:nvSpPr>
        <p:spPr>
          <a:xfrm>
            <a:off x="5106987" y="1279997"/>
            <a:ext cx="5199620" cy="4885094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66400" marR="0" indent="-266400" algn="l" defTabSz="1219444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3145"/>
              </a:buClr>
              <a:buSzPct val="85000"/>
              <a:buFont typeface="Arial" panose="020B0604020202020204" pitchFamily="34" charset="0"/>
              <a:buChar char="■"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27000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996A0"/>
              </a:buClr>
              <a:buSzPct val="85000"/>
              <a:buFont typeface="Arial" panose="020B0604020202020204" pitchFamily="34" charset="0"/>
              <a:buChar char="■"/>
              <a:tabLst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083600" marR="0" indent="-18360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996A0"/>
              </a:buClr>
              <a:buSzPct val="85000"/>
              <a:buFont typeface="Arial" panose="020B0604020202020204" pitchFamily="34" charset="0"/>
              <a:buChar char="■"/>
              <a:tabLst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6400" marR="0" indent="-18360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996A0"/>
              </a:buClr>
              <a:buSzPct val="85000"/>
              <a:buFont typeface="Arial" panose="020B0604020202020204" pitchFamily="34" charset="0"/>
              <a:buChar char="■"/>
              <a:tabLst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702800" marR="0" indent="-17640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■"/>
              <a:tabLst/>
              <a:defRPr sz="12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1702800" indent="-176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■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1702800" indent="-176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■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1702800" indent="-176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■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1702800" indent="-176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■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kern="0" dirty="0"/>
          </a:p>
          <a:p>
            <a:r>
              <a:rPr lang="en-GB" kern="0" dirty="0"/>
              <a:t>Inertia Analysis			</a:t>
            </a:r>
          </a:p>
          <a:p>
            <a:r>
              <a:rPr lang="en-GB" kern="0" dirty="0"/>
              <a:t>Crew Systems</a:t>
            </a:r>
          </a:p>
          <a:p>
            <a:r>
              <a:rPr lang="en-GB" kern="0" dirty="0"/>
              <a:t>Miscellaneous</a:t>
            </a:r>
          </a:p>
          <a:p>
            <a:r>
              <a:rPr lang="en-GB" kern="0" dirty="0"/>
              <a:t>DOD Designations</a:t>
            </a:r>
          </a:p>
          <a:p>
            <a:r>
              <a:rPr lang="en-GB" kern="0" dirty="0"/>
              <a:t>Land Vehicle Industry</a:t>
            </a:r>
          </a:p>
          <a:p>
            <a:r>
              <a:rPr lang="en-GB" kern="0" dirty="0"/>
              <a:t>Ship Building Industry</a:t>
            </a:r>
          </a:p>
          <a:p>
            <a:r>
              <a:rPr lang="en-GB" kern="0" dirty="0"/>
              <a:t>Marine</a:t>
            </a:r>
          </a:p>
          <a:p>
            <a:r>
              <a:rPr lang="en-GB" kern="0">
                <a:solidFill>
                  <a:srgbClr val="C00000"/>
                </a:solidFill>
              </a:rPr>
              <a:t>Offshore</a:t>
            </a:r>
            <a:endParaRPr lang="en-GB" kern="0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99610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4E8F8-E82A-4C2A-AFEA-24CCB8C0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F7A11-7CEC-47C1-BD8C-521E970B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C9B27-DC51-4F53-84F7-88ABD6E7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D73CD2-341E-4062-A1F2-3B919438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Deepwater Production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E5C6A-1AB6-4ED8-818A-8683C9DE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49" y="1131739"/>
            <a:ext cx="10210800" cy="3950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04701-2049-4615-81AA-57038D04B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6" y="1747913"/>
            <a:ext cx="859167" cy="1654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6706F7-6DA2-4A7C-BFFF-E3C0C0C51250}"/>
              </a:ext>
            </a:extLst>
          </p:cNvPr>
          <p:cNvSpPr/>
          <p:nvPr/>
        </p:nvSpPr>
        <p:spPr>
          <a:xfrm rot="16200000">
            <a:off x="-1072679" y="4916404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Gravity - Based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A6A58-362D-4C51-B94B-0921486BDA94}"/>
              </a:ext>
            </a:extLst>
          </p:cNvPr>
          <p:cNvSpPr/>
          <p:nvPr/>
        </p:nvSpPr>
        <p:spPr>
          <a:xfrm rot="16200000">
            <a:off x="19839" y="5497016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Jackets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EAE563-C7F8-4568-9CC0-DB5C4029DD71}"/>
              </a:ext>
            </a:extLst>
          </p:cNvPr>
          <p:cNvSpPr/>
          <p:nvPr/>
        </p:nvSpPr>
        <p:spPr>
          <a:xfrm rot="16200000">
            <a:off x="845784" y="4770682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Compliant Towers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192BB-7EFA-4C64-9449-A062E80D6C4E}"/>
              </a:ext>
            </a:extLst>
          </p:cNvPr>
          <p:cNvSpPr/>
          <p:nvPr/>
        </p:nvSpPr>
        <p:spPr>
          <a:xfrm rot="16200000">
            <a:off x="2179310" y="4476606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Tension Leg Platforms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96800-EF93-4050-9A0C-19BEAB611745}"/>
              </a:ext>
            </a:extLst>
          </p:cNvPr>
          <p:cNvSpPr/>
          <p:nvPr/>
        </p:nvSpPr>
        <p:spPr>
          <a:xfrm rot="16200000">
            <a:off x="3512837" y="4705593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Semi-Submersibles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5079D2-A514-46E0-A578-5472875F464A}"/>
              </a:ext>
            </a:extLst>
          </p:cNvPr>
          <p:cNvSpPr/>
          <p:nvPr/>
        </p:nvSpPr>
        <p:spPr>
          <a:xfrm rot="16200000">
            <a:off x="5805973" y="5553727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SPARs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46826-3B72-4151-9089-5DCDA4572888}"/>
              </a:ext>
            </a:extLst>
          </p:cNvPr>
          <p:cNvSpPr/>
          <p:nvPr/>
        </p:nvSpPr>
        <p:spPr>
          <a:xfrm rot="16200000">
            <a:off x="7872716" y="5598953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Buoys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5952E-69D8-4900-B605-475A600C3EE6}"/>
              </a:ext>
            </a:extLst>
          </p:cNvPr>
          <p:cNvSpPr/>
          <p:nvPr/>
        </p:nvSpPr>
        <p:spPr>
          <a:xfrm rot="16200000">
            <a:off x="9128421" y="5573984"/>
            <a:ext cx="4079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FPSOs</a:t>
            </a:r>
          </a:p>
        </p:txBody>
      </p:sp>
    </p:spTree>
    <p:extLst>
      <p:ext uri="{BB962C8B-B14F-4D97-AF65-F5344CB8AC3E}">
        <p14:creationId xmlns:p14="http://schemas.microsoft.com/office/powerpoint/2010/main" val="242317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6B7DE-2E1C-431C-9181-CD1B50D4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5F48-1C13-43B4-A69B-B7129255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4038C-A25D-494E-A3AE-37245332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E16-8327-4E5E-B5B1-D6744A491068}"/>
              </a:ext>
            </a:extLst>
          </p:cNvPr>
          <p:cNvSpPr txBox="1"/>
          <p:nvPr/>
        </p:nvSpPr>
        <p:spPr>
          <a:xfrm>
            <a:off x="3735387" y="686594"/>
            <a:ext cx="494063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/>
              <a:t>What Information needs to be </a:t>
            </a:r>
          </a:p>
          <a:p>
            <a:r>
              <a:rPr lang="en-GB" sz="2800" dirty="0"/>
              <a:t>         in the Handbook?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9303AE-E9D1-44CC-8D29-90B75E0CDF52}"/>
              </a:ext>
            </a:extLst>
          </p:cNvPr>
          <p:cNvSpPr/>
          <p:nvPr/>
        </p:nvSpPr>
        <p:spPr>
          <a:xfrm>
            <a:off x="2937834" y="305594"/>
            <a:ext cx="6169042" cy="16002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80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6B7DE-2E1C-431C-9181-CD1B50D4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5F48-1C13-43B4-A69B-B7129255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4038C-A25D-494E-A3AE-37245332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E16-8327-4E5E-B5B1-D6744A491068}"/>
              </a:ext>
            </a:extLst>
          </p:cNvPr>
          <p:cNvSpPr txBox="1"/>
          <p:nvPr/>
        </p:nvSpPr>
        <p:spPr>
          <a:xfrm>
            <a:off x="3522386" y="704732"/>
            <a:ext cx="443451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/>
              <a:t>What Information is a Weight Control Engineer                concerned about?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9303AE-E9D1-44CC-8D29-90B75E0CDF52}"/>
              </a:ext>
            </a:extLst>
          </p:cNvPr>
          <p:cNvSpPr/>
          <p:nvPr/>
        </p:nvSpPr>
        <p:spPr>
          <a:xfrm>
            <a:off x="2937834" y="227367"/>
            <a:ext cx="6169042" cy="2211827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6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6B7DE-2E1C-431C-9181-CD1B50D4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451F-7CDA-47A7-BCD6-1AF6748D924A}" type="datetime4">
              <a:rPr lang="en-US" smtClean="0"/>
              <a:t>March 5,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5F48-1C13-43B4-A69B-B7129255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4038C-A25D-494E-A3AE-37245332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5E5FCC-3EDC-4D23-8FBB-014909B7681F}" type="slidenum">
              <a:rPr lang="en-US" smtClean="0"/>
              <a:pPr>
                <a:defRPr/>
              </a:pPr>
              <a:t>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E16-8327-4E5E-B5B1-D6744A491068}"/>
              </a:ext>
            </a:extLst>
          </p:cNvPr>
          <p:cNvSpPr txBox="1"/>
          <p:nvPr/>
        </p:nvSpPr>
        <p:spPr>
          <a:xfrm>
            <a:off x="3570511" y="401668"/>
            <a:ext cx="441059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/>
              <a:t>What Information is a Weight Control Engineer                concerned about?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9303AE-E9D1-44CC-8D29-90B75E0CDF52}"/>
              </a:ext>
            </a:extLst>
          </p:cNvPr>
          <p:cNvSpPr/>
          <p:nvPr/>
        </p:nvSpPr>
        <p:spPr>
          <a:xfrm>
            <a:off x="2917774" y="142522"/>
            <a:ext cx="6169042" cy="18288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8B337-373B-4E65-B134-431C3B728A29}"/>
              </a:ext>
            </a:extLst>
          </p:cNvPr>
          <p:cNvSpPr txBox="1"/>
          <p:nvPr/>
        </p:nvSpPr>
        <p:spPr>
          <a:xfrm>
            <a:off x="1466816" y="2136229"/>
            <a:ext cx="11798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79731-48FA-440D-892F-1062ACBEFFC9}"/>
              </a:ext>
            </a:extLst>
          </p:cNvPr>
          <p:cNvSpPr txBox="1"/>
          <p:nvPr/>
        </p:nvSpPr>
        <p:spPr>
          <a:xfrm>
            <a:off x="3507238" y="2682755"/>
            <a:ext cx="21544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1638F-2A57-4D8D-BE4F-589A1791F968}"/>
              </a:ext>
            </a:extLst>
          </p:cNvPr>
          <p:cNvSpPr txBox="1"/>
          <p:nvPr/>
        </p:nvSpPr>
        <p:spPr>
          <a:xfrm>
            <a:off x="6322887" y="2816376"/>
            <a:ext cx="24798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A165E-9D57-4994-8E4B-FAE9B648E053}"/>
              </a:ext>
            </a:extLst>
          </p:cNvPr>
          <p:cNvSpPr txBox="1"/>
          <p:nvPr/>
        </p:nvSpPr>
        <p:spPr>
          <a:xfrm>
            <a:off x="9086816" y="2018411"/>
            <a:ext cx="19937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OPERATIONS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B5AEE-AE20-43D2-A379-872349D269FE}"/>
              </a:ext>
            </a:extLst>
          </p:cNvPr>
          <p:cNvSpPr/>
          <p:nvPr/>
        </p:nvSpPr>
        <p:spPr>
          <a:xfrm>
            <a:off x="1104221" y="1983829"/>
            <a:ext cx="1905000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215494-957C-4BBD-A77D-CDF1B7DC1CE7}"/>
              </a:ext>
            </a:extLst>
          </p:cNvPr>
          <p:cNvSpPr/>
          <p:nvPr/>
        </p:nvSpPr>
        <p:spPr>
          <a:xfrm>
            <a:off x="3334519" y="2531873"/>
            <a:ext cx="2441289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5669A4-AD52-4CB4-A80C-B3283AD3A13A}"/>
              </a:ext>
            </a:extLst>
          </p:cNvPr>
          <p:cNvSpPr/>
          <p:nvPr/>
        </p:nvSpPr>
        <p:spPr>
          <a:xfrm>
            <a:off x="6216095" y="2656443"/>
            <a:ext cx="2667000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4AAFB0-5739-4474-958C-F7EED502B14A}"/>
              </a:ext>
            </a:extLst>
          </p:cNvPr>
          <p:cNvSpPr/>
          <p:nvPr/>
        </p:nvSpPr>
        <p:spPr>
          <a:xfrm>
            <a:off x="9003124" y="1858478"/>
            <a:ext cx="2217291" cy="68919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11FA29AD-6BE6-45C0-841A-CE0C4A621000}"/>
              </a:ext>
            </a:extLst>
          </p:cNvPr>
          <p:cNvSpPr/>
          <p:nvPr/>
        </p:nvSpPr>
        <p:spPr>
          <a:xfrm rot="19191195">
            <a:off x="2530114" y="1480554"/>
            <a:ext cx="444176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3381A21-17F0-4307-AF53-0A916C5DEA8E}"/>
              </a:ext>
            </a:extLst>
          </p:cNvPr>
          <p:cNvSpPr/>
          <p:nvPr/>
        </p:nvSpPr>
        <p:spPr>
          <a:xfrm rot="16896238">
            <a:off x="4335148" y="1982728"/>
            <a:ext cx="498616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1CDAFA9-DF30-449A-950F-7B05411CEB0A}"/>
              </a:ext>
            </a:extLst>
          </p:cNvPr>
          <p:cNvSpPr/>
          <p:nvPr/>
        </p:nvSpPr>
        <p:spPr>
          <a:xfrm rot="14953209">
            <a:off x="6716770" y="2068148"/>
            <a:ext cx="541161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C3A3D19-D870-4264-BEB8-38810C140A19}"/>
              </a:ext>
            </a:extLst>
          </p:cNvPr>
          <p:cNvSpPr/>
          <p:nvPr/>
        </p:nvSpPr>
        <p:spPr>
          <a:xfrm rot="13299213">
            <a:off x="8516122" y="1504424"/>
            <a:ext cx="444176" cy="379812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79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ker Solutions">
  <a:themeElements>
    <a:clrScheme name="Aker">
      <a:dk1>
        <a:srgbClr val="000000"/>
      </a:dk1>
      <a:lt1>
        <a:srgbClr val="FFFFFF"/>
      </a:lt1>
      <a:dk2>
        <a:srgbClr val="D0D5D9"/>
      </a:dk2>
      <a:lt2>
        <a:srgbClr val="FFFFFF"/>
      </a:lt2>
      <a:accent1>
        <a:srgbClr val="003145"/>
      </a:accent1>
      <a:accent2>
        <a:srgbClr val="8996A0"/>
      </a:accent2>
      <a:accent3>
        <a:srgbClr val="FF8000"/>
      </a:accent3>
      <a:accent4>
        <a:srgbClr val="D52B1E"/>
      </a:accent4>
      <a:accent5>
        <a:srgbClr val="5BC6E8"/>
      </a:accent5>
      <a:accent6>
        <a:srgbClr val="E7EAEC"/>
      </a:accent6>
      <a:hlink>
        <a:srgbClr val="FF8000"/>
      </a:hlink>
      <a:folHlink>
        <a:srgbClr val="8996A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ker Solutions PowerPoint.potx" id="{4F13CD57-0F2C-4844-B771-9041D31501B0}" vid="{9B3DE99C-946E-498B-848A-69079E86534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2A0897B81BC458FFF69B96FC5D756" ma:contentTypeVersion="13" ma:contentTypeDescription="Create a new document." ma:contentTypeScope="" ma:versionID="2bfc72bea2e5710cab69d2323d54c357">
  <xsd:schema xmlns:xsd="http://www.w3.org/2001/XMLSchema" xmlns:xs="http://www.w3.org/2001/XMLSchema" xmlns:p="http://schemas.microsoft.com/office/2006/metadata/properties" xmlns:ns3="a40dd293-07a9-45d3-867e-3277736704d8" xmlns:ns4="cd4e81e3-d997-4c4c-a3e1-8b3d3c653a08" targetNamespace="http://schemas.microsoft.com/office/2006/metadata/properties" ma:root="true" ma:fieldsID="2a4b03c6426423e8fb4a43a4312f3cda" ns3:_="" ns4:_="">
    <xsd:import namespace="a40dd293-07a9-45d3-867e-3277736704d8"/>
    <xsd:import namespace="cd4e81e3-d997-4c4c-a3e1-8b3d3c653a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dd293-07a9-45d3-867e-3277736704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e81e3-d997-4c4c-a3e1-8b3d3c653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8432BF-BFB7-4941-BB9C-0192537C2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dd293-07a9-45d3-867e-3277736704d8"/>
    <ds:schemaRef ds:uri="cd4e81e3-d997-4c4c-a3e1-8b3d3c653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B2942-34DD-4548-A11C-D84A9B21E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1D4952-952B-48B9-942A-57E62DAF78A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593</Words>
  <Application>Microsoft Office PowerPoint</Application>
  <PresentationFormat>Custom</PresentationFormat>
  <Paragraphs>226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Aker Solutions</vt:lpstr>
      <vt:lpstr>think-cell Slide</vt:lpstr>
      <vt:lpstr>SAWE Handbook Updates</vt:lpstr>
      <vt:lpstr>Introduction – SAWE Handbook Updates</vt:lpstr>
      <vt:lpstr>What is the SAWE Weight Engineer’s Handbook?</vt:lpstr>
      <vt:lpstr>What is in the SAWE Handbook?</vt:lpstr>
      <vt:lpstr>What is in the SAWE Handbook? – Cont.</vt:lpstr>
      <vt:lpstr>Deepwater Production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in work – Unit Weights</vt:lpstr>
      <vt:lpstr>Ideas in Work – Design/Sizing</vt:lpstr>
      <vt:lpstr>Interactive Portion</vt:lpstr>
      <vt:lpstr>Interactive Portion</vt:lpstr>
      <vt:lpstr>Interactive Portion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For use in ALL Aker Solutions presentations</dc:subject>
  <dc:creator/>
  <cp:lastModifiedBy/>
  <cp:revision>1</cp:revision>
  <dcterms:created xsi:type="dcterms:W3CDTF">2020-03-02T20:21:10Z</dcterms:created>
  <dcterms:modified xsi:type="dcterms:W3CDTF">2020-03-05T15:10:50Z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MSIP_Label_6b84c26b-89ae-4403-9f98-f22e5130764d_Enabled">
    <vt:lpwstr>False</vt:lpwstr>
  </property>
  <property fmtid="{D5CDD505-2E9C-101B-9397-08002B2CF9AE}" pid="4" name="MSIP_Label_6b84c26b-89ae-4403-9f98-f22e5130764d_SiteId">
    <vt:lpwstr>26b749f6-8c72-44e3-bbde-ae3de07b4206</vt:lpwstr>
  </property>
  <property fmtid="{D5CDD505-2E9C-101B-9397-08002B2CF9AE}" pid="5" name="MSIP_Label_6b84c26b-89ae-4403-9f98-f22e5130764d_Owner">
    <vt:lpwstr>Katja.Aanestad@akersolutions.com</vt:lpwstr>
  </property>
  <property fmtid="{D5CDD505-2E9C-101B-9397-08002B2CF9AE}" pid="6" name="MSIP_Label_6b84c26b-89ae-4403-9f98-f22e5130764d_SetDate">
    <vt:lpwstr>2019-06-17T10:15:34.4682785Z</vt:lpwstr>
  </property>
  <property fmtid="{D5CDD505-2E9C-101B-9397-08002B2CF9AE}" pid="7" name="MSIP_Label_6b84c26b-89ae-4403-9f98-f22e5130764d_Name">
    <vt:lpwstr>Public</vt:lpwstr>
  </property>
  <property fmtid="{D5CDD505-2E9C-101B-9397-08002B2CF9AE}" pid="8" name="MSIP_Label_6b84c26b-89ae-4403-9f98-f22e5130764d_Application">
    <vt:lpwstr>Microsoft Azure Information Protection</vt:lpwstr>
  </property>
  <property fmtid="{D5CDD505-2E9C-101B-9397-08002B2CF9AE}" pid="9" name="MSIP_Label_6b84c26b-89ae-4403-9f98-f22e5130764d_ActionId">
    <vt:lpwstr>0641155e-1c54-41b9-a45e-f5ea2d7ea0e7</vt:lpwstr>
  </property>
  <property fmtid="{D5CDD505-2E9C-101B-9397-08002B2CF9AE}" pid="10" name="MSIP_Label_6b84c26b-89ae-4403-9f98-f22e5130764d_Extended_MSFT_Method">
    <vt:lpwstr>Manual</vt:lpwstr>
  </property>
  <property fmtid="{D5CDD505-2E9C-101B-9397-08002B2CF9AE}" pid="11" name="ContentTypeId">
    <vt:lpwstr>0x010100D8F2A0897B81BC458FFF69B96FC5D756</vt:lpwstr>
  </property>
</Properties>
</file>