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63" r:id="rId3"/>
    <p:sldId id="264" r:id="rId4"/>
    <p:sldId id="267" r:id="rId5"/>
    <p:sldId id="266" r:id="rId6"/>
    <p:sldId id="268" r:id="rId7"/>
  </p:sldIdLst>
  <p:sldSz cx="9144000" cy="5143500" type="screen16x9"/>
  <p:notesSz cx="6858000" cy="9144000"/>
  <p:defaultTextStyle>
    <a:defPPr marL="0" marR="0" indent="0" algn="l" defTabSz="342891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68578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B2D74-DF33-4823-8793-A3DEE82F9A3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C8135-E4BD-4396-9DA7-EAF0539D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49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04051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85783" latinLnBrk="0">
      <a:defRPr sz="900">
        <a:latin typeface="+mj-lt"/>
        <a:ea typeface="+mj-ea"/>
        <a:cs typeface="+mj-cs"/>
        <a:sym typeface="Calibri"/>
      </a:defRPr>
    </a:lvl1pPr>
    <a:lvl2pPr indent="85723" defTabSz="685783" latinLnBrk="0">
      <a:defRPr sz="900">
        <a:latin typeface="+mj-lt"/>
        <a:ea typeface="+mj-ea"/>
        <a:cs typeface="+mj-cs"/>
        <a:sym typeface="Calibri"/>
      </a:defRPr>
    </a:lvl2pPr>
    <a:lvl3pPr indent="171446" defTabSz="685783" latinLnBrk="0">
      <a:defRPr sz="900">
        <a:latin typeface="+mj-lt"/>
        <a:ea typeface="+mj-ea"/>
        <a:cs typeface="+mj-cs"/>
        <a:sym typeface="Calibri"/>
      </a:defRPr>
    </a:lvl3pPr>
    <a:lvl4pPr indent="257169" defTabSz="685783" latinLnBrk="0">
      <a:defRPr sz="900">
        <a:latin typeface="+mj-lt"/>
        <a:ea typeface="+mj-ea"/>
        <a:cs typeface="+mj-cs"/>
        <a:sym typeface="Calibri"/>
      </a:defRPr>
    </a:lvl4pPr>
    <a:lvl5pPr indent="342891" defTabSz="685783" latinLnBrk="0">
      <a:defRPr sz="900">
        <a:latin typeface="+mj-lt"/>
        <a:ea typeface="+mj-ea"/>
        <a:cs typeface="+mj-cs"/>
        <a:sym typeface="Calibri"/>
      </a:defRPr>
    </a:lvl5pPr>
    <a:lvl6pPr indent="428614" defTabSz="685783" latinLnBrk="0">
      <a:defRPr sz="900">
        <a:latin typeface="+mj-lt"/>
        <a:ea typeface="+mj-ea"/>
        <a:cs typeface="+mj-cs"/>
        <a:sym typeface="Calibri"/>
      </a:defRPr>
    </a:lvl6pPr>
    <a:lvl7pPr indent="514337" defTabSz="685783" latinLnBrk="0">
      <a:defRPr sz="900">
        <a:latin typeface="+mj-lt"/>
        <a:ea typeface="+mj-ea"/>
        <a:cs typeface="+mj-cs"/>
        <a:sym typeface="Calibri"/>
      </a:defRPr>
    </a:lvl7pPr>
    <a:lvl8pPr indent="600060" defTabSz="685783" latinLnBrk="0">
      <a:defRPr sz="900">
        <a:latin typeface="+mj-lt"/>
        <a:ea typeface="+mj-ea"/>
        <a:cs typeface="+mj-cs"/>
        <a:sym typeface="Calibri"/>
      </a:defRPr>
    </a:lvl8pPr>
    <a:lvl9pPr indent="685783" defTabSz="685783" latinLnBrk="0">
      <a:defRPr sz="9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W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628650" y="819150"/>
            <a:ext cx="7886700" cy="3981450"/>
          </a:xfrm>
          <a:prstGeom prst="rect">
            <a:avLst/>
          </a:prstGeom>
        </p:spPr>
        <p:txBody>
          <a:bodyPr/>
          <a:lstStyle>
            <a:lvl1pPr marL="284163" indent="-2841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800">
                <a:latin typeface="Calibri" panose="020F0502020204030204" pitchFamily="34" charset="0"/>
              </a:defRPr>
            </a:lvl1pPr>
            <a:lvl2pPr marL="569913" indent="-2778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latin typeface="Calibri" panose="020F0502020204030204" pitchFamily="34" charset="0"/>
              </a:defRPr>
            </a:lvl2pPr>
            <a:lvl3pPr marL="804863"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latin typeface="Calibri" panose="020F0502020204030204" pitchFamily="34" charset="0"/>
              </a:defRPr>
            </a:lvl3pPr>
            <a:lvl4pPr marL="1027113" indent="-2238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latin typeface="Calibri" panose="020F0502020204030204" pitchFamily="34" charset="0"/>
              </a:defRPr>
            </a:lvl4pPr>
            <a:lvl5pPr marL="1198563" indent="-1730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5715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8" tIns="34288" rIns="34288" bIns="34288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0" y="800100"/>
            <a:ext cx="7886700" cy="296295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288" tIns="34288" rIns="34288" bIns="34288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582914" y="4933950"/>
            <a:ext cx="203900" cy="207747"/>
          </a:xfrm>
          <a:prstGeom prst="rect">
            <a:avLst/>
          </a:prstGeom>
          <a:ln w="25400">
            <a:miter lim="400000"/>
          </a:ln>
        </p:spPr>
        <p:txBody>
          <a:bodyPr wrap="none" lIns="34288" tIns="34288" rIns="34288" bIns="34288" anchor="ctr">
            <a:spAutoFit/>
          </a:bodyPr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hape 5"/>
          <p:cNvSpPr/>
          <p:nvPr/>
        </p:nvSpPr>
        <p:spPr>
          <a:xfrm>
            <a:off x="1828800" y="571500"/>
            <a:ext cx="5486400" cy="0"/>
          </a:xfrm>
          <a:prstGeom prst="line">
            <a:avLst/>
          </a:prstGeom>
          <a:ln w="28575">
            <a:solidFill>
              <a:srgbClr val="ECC621"/>
            </a:solidFill>
            <a:miter/>
          </a:ln>
        </p:spPr>
        <p:txBody>
          <a:bodyPr lIns="34288" tIns="34288" rIns="34288" bIns="34288"/>
          <a:lstStyle/>
          <a:p>
            <a:endParaRPr/>
          </a:p>
        </p:txBody>
      </p:sp>
      <p:pic>
        <p:nvPicPr>
          <p:cNvPr id="6" name="image1.png" descr="image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25" y="57150"/>
            <a:ext cx="1042988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 userDrawn="1"/>
        </p:nvSpPr>
        <p:spPr>
          <a:xfrm>
            <a:off x="476250" y="361950"/>
            <a:ext cx="452047" cy="18466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Helvetica"/>
              </a:rPr>
              <a:t>SAWE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066800" y="4912668"/>
            <a:ext cx="7010400" cy="23083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9964" y="-32056"/>
            <a:ext cx="1316850" cy="6035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hf hdr="0" dt="0"/>
  <p:txStyles>
    <p:titleStyle>
      <a:lvl1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ctr" defTabSz="685783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46" marR="0" indent="-171446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1466" marR="0" indent="-200020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82914" marR="0" indent="-24002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781031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952476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123922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295368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466813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638259" marR="0" indent="-266693" algn="l" defTabSz="685783" rtl="0" eaLnBrk="1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8578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Back Ground</a:t>
            </a:r>
            <a:endParaRPr lang="en-US" dirty="0"/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625225" y="649795"/>
            <a:ext cx="7886700" cy="37507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Goal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To transfer knowledge to the next generation of MPE/Weight Engineers</a:t>
            </a:r>
          </a:p>
          <a:p>
            <a:pPr marL="0" indent="0">
              <a:buNone/>
            </a:pPr>
            <a:r>
              <a:rPr lang="en-US" sz="2000" b="1" dirty="0" smtClean="0"/>
              <a:t> Urgency </a:t>
            </a:r>
          </a:p>
          <a:p>
            <a:r>
              <a:rPr lang="en-US" sz="2000" dirty="0" smtClean="0"/>
              <a:t>Large % are exiting the profession</a:t>
            </a:r>
          </a:p>
          <a:p>
            <a:r>
              <a:rPr lang="en-US" sz="2000" dirty="0" smtClean="0"/>
              <a:t>No university or professional training available</a:t>
            </a:r>
          </a:p>
          <a:p>
            <a:r>
              <a:rPr lang="en-US" sz="2000" dirty="0" smtClean="0"/>
              <a:t>Inconsistent and episodic training</a:t>
            </a:r>
          </a:p>
          <a:p>
            <a:pPr marL="0" indent="0">
              <a:buNone/>
            </a:pPr>
            <a:r>
              <a:rPr lang="en-US" sz="2000" b="1" dirty="0" smtClean="0"/>
              <a:t>Technical Team</a:t>
            </a:r>
          </a:p>
          <a:p>
            <a:r>
              <a:rPr lang="en-US" sz="2000" dirty="0" smtClean="0"/>
              <a:t>15 members from 6 Industry Committees</a:t>
            </a:r>
          </a:p>
          <a:p>
            <a:r>
              <a:rPr lang="en-US" sz="2000" dirty="0" smtClean="0"/>
              <a:t>Honorary Fellows and young professionals</a:t>
            </a:r>
          </a:p>
          <a:p>
            <a:pPr marL="0" indent="0">
              <a:buNone/>
            </a:pPr>
            <a:r>
              <a:rPr lang="en-US" sz="2000" b="1" dirty="0" smtClean="0"/>
              <a:t>Schedule</a:t>
            </a:r>
          </a:p>
          <a:p>
            <a:r>
              <a:rPr lang="en-US" sz="2000" dirty="0" smtClean="0"/>
              <a:t>Review in Hamburg</a:t>
            </a:r>
          </a:p>
          <a:p>
            <a:r>
              <a:rPr lang="en-US" sz="2000" dirty="0" smtClean="0"/>
              <a:t>21 in ’21</a:t>
            </a:r>
          </a:p>
          <a:p>
            <a:r>
              <a:rPr lang="en-US" sz="2000" dirty="0" smtClean="0"/>
              <a:t>ANSI accreditation in 2026 to ISO 17024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74095" y="4400550"/>
            <a:ext cx="4424603" cy="400110"/>
          </a:xfrm>
          <a:prstGeom prst="rect">
            <a:avLst/>
          </a:prstGeom>
          <a:solidFill>
            <a:srgbClr val="E6BC1B"/>
          </a:solidFill>
          <a:ln w="9525" cap="flat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7" tIns="45720" rIns="91437" bIns="4572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+mj-lt"/>
              </a:rPr>
              <a:t>A systems engineering approach is used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7698" y="2343150"/>
            <a:ext cx="2615415" cy="1046434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7" tIns="91437" rIns="91437" bIns="91437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Development Documents</a:t>
            </a:r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CA-1 Requirements</a:t>
            </a:r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CA-2 Critical Elements</a:t>
            </a:r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CA-99</a:t>
            </a:r>
            <a:r>
              <a:rPr kumimoji="0" lang="en-US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 Thoughts on CMPE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876800" y="2724150"/>
            <a:ext cx="914400" cy="381000"/>
          </a:xfrm>
          <a:prstGeom prst="rightArrow">
            <a:avLst/>
          </a:prstGeom>
          <a:solidFill>
            <a:srgbClr val="00B050"/>
          </a:solidFill>
          <a:ln w="508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7" tIns="91437" rIns="91437" bIns="91437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CMPE Process Flow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1776412" y="870609"/>
            <a:ext cx="2390775" cy="167640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Narratives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33450" y="1494497"/>
            <a:ext cx="1057275" cy="3143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ight Arrow 11"/>
          <p:cNvSpPr>
            <a:spLocks noChangeArrowheads="1"/>
          </p:cNvSpPr>
          <p:nvPr/>
        </p:nvSpPr>
        <p:spPr bwMode="auto">
          <a:xfrm>
            <a:off x="4638675" y="2610509"/>
            <a:ext cx="685800" cy="5238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410200" y="2496209"/>
            <a:ext cx="1609725" cy="11334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Products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 Class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Lists of References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SAWE Training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Papers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books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1704975" y="1708809"/>
            <a:ext cx="962025" cy="533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Concepts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381250" y="1945347"/>
            <a:ext cx="1038225" cy="4762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Expected Competencies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181350" y="2308884"/>
            <a:ext cx="733425" cy="53406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 Elements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848100" y="2681947"/>
            <a:ext cx="790575" cy="45243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 Questions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36329" y="4071121"/>
            <a:ext cx="5581971" cy="400110"/>
          </a:xfrm>
          <a:prstGeom prst="rect">
            <a:avLst/>
          </a:prstGeom>
          <a:solidFill>
            <a:srgbClr val="E6BC1B"/>
          </a:solidFill>
          <a:ln w="9525" cap="flat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7" tIns="45720" rIns="91437" bIns="4572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ICs review</a:t>
            </a:r>
            <a:r>
              <a:rPr kumimoji="0" lang="en-US" sz="20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 Requirements through Critical Elements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6245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CMPE Process -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052449" y="4095750"/>
            <a:ext cx="7039101" cy="400110"/>
          </a:xfrm>
          <a:prstGeom prst="rect">
            <a:avLst/>
          </a:prstGeom>
          <a:solidFill>
            <a:srgbClr val="E6BC1B"/>
          </a:solidFill>
          <a:ln w="9525" cap="flat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7" tIns="45720" rIns="91437" bIns="4572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Narratives explains</a:t>
            </a:r>
            <a:r>
              <a:rPr kumimoji="0" lang="en-US" sz="20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 the 1 requirement yields 12 critical elements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99774"/>
              </p:ext>
            </p:extLst>
          </p:nvPr>
        </p:nvGraphicFramePr>
        <p:xfrm>
          <a:off x="915811" y="819149"/>
          <a:ext cx="7312378" cy="27372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2989"/>
                <a:gridCol w="838200"/>
                <a:gridCol w="1981200"/>
                <a:gridCol w="3579989"/>
              </a:tblGrid>
              <a:tr h="1368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Requirement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Relevant Concepts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Expected Competency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Element List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67728"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Weigh 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 </a:t>
                      </a:r>
                      <a:r>
                        <a:rPr lang="en-US" sz="1000" dirty="0">
                          <a:effectLst/>
                        </a:rPr>
                        <a:t>Vehicle, component, test </a:t>
                      </a:r>
                      <a:r>
                        <a:rPr lang="en-US" sz="1000" dirty="0" smtClean="0">
                          <a:effectLst/>
                        </a:rPr>
                        <a:t>article, </a:t>
                      </a:r>
                      <a:r>
                        <a:rPr lang="en-US" sz="1000" dirty="0">
                          <a:effectLst/>
                        </a:rPr>
                        <a:t>etc</a:t>
                      </a:r>
                      <a:r>
                        <a:rPr lang="en-US" sz="1000" dirty="0" smtClean="0">
                          <a:effectLst/>
                        </a:rPr>
                        <a:t>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Associate level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Level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Level vehicle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Importance of level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measure</a:t>
                      </a: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it effects the results</a:t>
                      </a: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typical tolerances</a:t>
                      </a:r>
                    </a:p>
                  </a:txBody>
                  <a:tcPr marL="68580" marR="68580" marT="0" marB="0"/>
                </a:tc>
              </a:tr>
              <a:tr h="623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Scales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Calibration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Number needed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Reaction loads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a calibration certificate</a:t>
                      </a: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Appropriateness of scale</a:t>
                      </a: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of fixtures (if needed)</a:t>
                      </a: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size scales</a:t>
                      </a:r>
                    </a:p>
                  </a:txBody>
                  <a:tcPr marL="68580" marR="68580" marT="0" marB="0"/>
                </a:tc>
              </a:tr>
              <a:tr h="1091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Surveys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How to do weight survey, i.e. to Add, Deduct relocate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How to analysis surveys</a:t>
                      </a: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How to report surveys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drain tanks to defined value</a:t>
                      </a: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identify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Wts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add, deduct, relocate. </a:t>
                      </a: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record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CoG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forms to use to track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are survey weights used in vehicle weight calculations</a:t>
                      </a:r>
                    </a:p>
                  </a:txBody>
                  <a:tcPr marL="68580" marR="68580" marT="0" marB="0"/>
                </a:tc>
              </a:tr>
              <a:tr h="155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Planning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etc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81" marR="6378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34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642349" y="171450"/>
            <a:ext cx="7886700" cy="571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ISO 19901 Qualification Requirements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38874" y="4512558"/>
            <a:ext cx="2694962" cy="400110"/>
          </a:xfrm>
          <a:prstGeom prst="rect">
            <a:avLst/>
          </a:prstGeom>
          <a:solidFill>
            <a:srgbClr val="E6BC1B"/>
          </a:solidFill>
          <a:ln w="9525" cap="flat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7" tIns="45720" rIns="91437" bIns="4572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Not much in Main Body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003" y="914400"/>
            <a:ext cx="2327739" cy="35865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1504950"/>
            <a:ext cx="2514600" cy="116954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7" tIns="91437" rIns="91437" bIns="91437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Searched</a:t>
            </a:r>
          </a:p>
          <a:p>
            <a:pPr marL="342900" marR="0" indent="-3429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/>
              <a:t>Qualification</a:t>
            </a:r>
          </a:p>
          <a:p>
            <a:pPr marL="342900" marR="0" indent="-3429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Personnel</a:t>
            </a:r>
          </a:p>
          <a:p>
            <a:pPr marL="342900" marR="0" indent="-34290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/>
              <a:t>Competence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0673" y="538027"/>
            <a:ext cx="1676400" cy="430881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7" tIns="91437" rIns="91437" bIns="91437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2016 Revision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0666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628648" y="62756"/>
            <a:ext cx="7886700" cy="571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ISO 19901 Appendix 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160325" y="4382378"/>
            <a:ext cx="2852057" cy="400110"/>
          </a:xfrm>
          <a:prstGeom prst="rect">
            <a:avLst/>
          </a:prstGeom>
          <a:solidFill>
            <a:srgbClr val="E6BC1B"/>
          </a:solidFill>
          <a:ln w="9525" cap="flat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7" tIns="45720" rIns="91437" bIns="4572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Operational Competency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662" y="668635"/>
            <a:ext cx="5645602" cy="3696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5635" y="310947"/>
            <a:ext cx="3952727" cy="2364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648" y="1504950"/>
            <a:ext cx="1676400" cy="430881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7" tIns="91437" rIns="91437" bIns="91437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2016 Revision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6586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628648" y="123825"/>
            <a:ext cx="7886700" cy="4635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SAWE Offshore Training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Society of Allied Weight Engineers, Inc. proprietary  -  Document contains no export controlled technical data</a:t>
            </a:r>
            <a:endParaRPr lang="en-US" dirty="0"/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30780" y="4382378"/>
            <a:ext cx="4511165" cy="400110"/>
          </a:xfrm>
          <a:prstGeom prst="rect">
            <a:avLst/>
          </a:prstGeom>
          <a:solidFill>
            <a:srgbClr val="E6BC1B"/>
          </a:solidFill>
          <a:ln w="9525" cap="flat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7" tIns="45720" rIns="91437" bIns="45720" numCol="1" spcCol="38100" rtlCol="0" anchor="t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Offshore is ahead of the other Industries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717560"/>
            <a:ext cx="7753352" cy="2154430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7" tIns="91437" rIns="91437" bIns="91437" numCol="1" spcCol="38100" rtlCol="0" anchor="t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Developed</a:t>
            </a: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 in 2009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/>
              <a:t>Assessed audience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Develop</a:t>
            </a:r>
            <a:r>
              <a:rPr kumimoji="0" lang="en-US" sz="1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 12 part training topics</a:t>
            </a:r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aseline="0" dirty="0" smtClean="0"/>
              <a:t>Convert</a:t>
            </a:r>
            <a:r>
              <a:rPr lang="en-US" sz="1600" dirty="0" smtClean="0"/>
              <a:t> Exp</a:t>
            </a:r>
            <a:r>
              <a:rPr lang="en-US" sz="1600" dirty="0" smtClean="0"/>
              <a:t>erienced MPEs to Offshore Project Leads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"/>
              </a:rPr>
              <a:t>Calculators</a:t>
            </a:r>
          </a:p>
          <a:p>
            <a:pPr marL="285750" marR="0" indent="-28575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/>
              <a:t>Other Industries</a:t>
            </a:r>
          </a:p>
          <a:p>
            <a:pPr marR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600" dirty="0" smtClean="0"/>
              <a:t>Basis of Narrative and some Exam Questions</a:t>
            </a:r>
          </a:p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1386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SAWE PowerPoint Guidelines-template.potx" id="{2747C601-FF17-4A69-8530-65CA6D15CA2B}" vid="{8C511883-5B71-49B4-81E1-3AF52248DD3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SAWE PowerPoint Guidelines-template RevA</Template>
  <TotalTime>10567</TotalTime>
  <Words>421</Words>
  <Application>Microsoft Office PowerPoint</Application>
  <PresentationFormat>On-screen Show (16:9)</PresentationFormat>
  <Paragraphs>102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Symbol</vt:lpstr>
      <vt:lpstr>Times New Roman</vt:lpstr>
      <vt:lpstr>Office Theme</vt:lpstr>
      <vt:lpstr> Back Ground</vt:lpstr>
      <vt:lpstr>CMPE Process Flow Chart</vt:lpstr>
      <vt:lpstr>CMPE Process - Example</vt:lpstr>
      <vt:lpstr>ISO 19901 Qualification Requirements </vt:lpstr>
      <vt:lpstr>ISO 19901 Appendix G </vt:lpstr>
      <vt:lpstr>SAWE Offshore Training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SAWE Paper XXXX</dc:title>
  <dc:creator>andy schuster</dc:creator>
  <cp:keywords>Non Technical</cp:keywords>
  <cp:lastModifiedBy>andy schuster</cp:lastModifiedBy>
  <cp:revision>16</cp:revision>
  <dcterms:created xsi:type="dcterms:W3CDTF">2019-02-20T00:38:59Z</dcterms:created>
  <dcterms:modified xsi:type="dcterms:W3CDTF">2020-03-03T02:29:42Z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cead316a-2846-4a66-887f-a26d341f8ded</vt:lpwstr>
  </property>
  <property fmtid="{D5CDD505-2E9C-101B-9397-08002B2CF9AE}" pid="3" name="UTCTechnicalData">
    <vt:lpwstr>No</vt:lpwstr>
  </property>
  <property fmtid="{D5CDD505-2E9C-101B-9397-08002B2CF9AE}" pid="4" name="UTCTechnicalDataKeyword">
    <vt:lpwstr>Non Technical</vt:lpwstr>
  </property>
</Properties>
</file>