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96" r:id="rId3"/>
    <p:sldId id="289" r:id="rId4"/>
    <p:sldId id="263" r:id="rId5"/>
    <p:sldId id="269" r:id="rId6"/>
    <p:sldId id="302" r:id="rId7"/>
    <p:sldId id="267" r:id="rId8"/>
    <p:sldId id="272" r:id="rId9"/>
    <p:sldId id="285" r:id="rId10"/>
    <p:sldId id="305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/>
    <p:restoredTop sz="94027"/>
  </p:normalViewPr>
  <p:slideViewPr>
    <p:cSldViewPr snapToGrid="0" snapToObjects="1">
      <p:cViewPr varScale="1">
        <p:scale>
          <a:sx n="70" d="100"/>
          <a:sy n="70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CC66C11E-7431-4FF4-8CAC-93B2ECABB3D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1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1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AD67C090-0858-4AB3-8027-852F6F10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86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48C944BF-8D04-4615-8F1F-DAB0E7F05B8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1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797009C5-E4A4-4891-B6D7-379C27D1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A02A-7AD9-406C-BED5-2BB71CE9FA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A02A-7AD9-406C-BED5-2BB71CE9FA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A02A-7AD9-406C-BED5-2BB71CE9FA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A02A-7AD9-406C-BED5-2BB71CE9FA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A02A-7AD9-406C-BED5-2BB71CE9FA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6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A02A-7AD9-406C-BED5-2BB71CE9FA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41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A02A-7AD9-406C-BED5-2BB71CE9FA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A02A-7AD9-406C-BED5-2BB71CE9FA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3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4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EE-959E-4480-806F-6AD9A992D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5" y="234808"/>
            <a:ext cx="1959096" cy="4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1" y="96858"/>
            <a:ext cx="1739900" cy="7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65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EE-959E-4480-806F-6AD9A992D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5" y="234808"/>
            <a:ext cx="1959096" cy="4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1" y="96858"/>
            <a:ext cx="1739900" cy="7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743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EE-959E-4480-806F-6AD9A992D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5" y="234808"/>
            <a:ext cx="1959096" cy="4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1" y="96858"/>
            <a:ext cx="1739900" cy="7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032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EE-959E-4480-806F-6AD9A992D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5" y="234808"/>
            <a:ext cx="1959096" cy="4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1" y="96858"/>
            <a:ext cx="1739900" cy="7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07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EE-959E-4480-806F-6AD9A992D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5" y="234808"/>
            <a:ext cx="1959096" cy="4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1" y="96858"/>
            <a:ext cx="1739900" cy="7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079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EE-959E-4480-806F-6AD9A992D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5" y="234808"/>
            <a:ext cx="1959096" cy="4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1" y="96858"/>
            <a:ext cx="1739900" cy="7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44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EE-959E-4480-806F-6AD9A992D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5" y="234808"/>
            <a:ext cx="1959096" cy="4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1" y="96858"/>
            <a:ext cx="1739900" cy="7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491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EE-959E-4480-806F-6AD9A992D5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5" y="234808"/>
            <a:ext cx="1959096" cy="4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1" y="96858"/>
            <a:ext cx="1739900" cy="7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22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1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1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8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000CA-ACED-AA4F-AF3C-C8489F7C87E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F50A-7112-EE4C-B2E7-CE713E38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4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7" r:id="rId15"/>
    <p:sldLayoutId id="2147483670" r:id="rId16"/>
    <p:sldLayoutId id="2147483672" r:id="rId17"/>
    <p:sldLayoutId id="2147483676" r:id="rId18"/>
    <p:sldLayoutId id="214748368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2750-5E23-4DED-BC85-C78C0203CE8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35386" y="166481"/>
            <a:ext cx="640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>
                <a:latin typeface="+mj-lt"/>
                <a:ea typeface="+mj-ea"/>
                <a:cs typeface="+mj-cs"/>
              </a:rPr>
              <a:t>Overview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0226" y="1190626"/>
            <a:ext cx="8658225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andy\AppData\Local\Microsoft\Windows\Temporary Internet Files\Content.IE5\2D649KD3\papers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1" y="1385455"/>
            <a:ext cx="103610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93" y="1645466"/>
            <a:ext cx="2338087" cy="29227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3492" t="46798" r="8474" b="6781"/>
          <a:stretch/>
        </p:blipFill>
        <p:spPr>
          <a:xfrm>
            <a:off x="4176871" y="3287124"/>
            <a:ext cx="2899658" cy="1512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1924050" y="5970155"/>
            <a:ext cx="8534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Papers                   RPs                   Text Books                           Training	                          Better MPEs</a:t>
            </a:r>
          </a:p>
        </p:txBody>
      </p:sp>
      <p:pic>
        <p:nvPicPr>
          <p:cNvPr id="14" name="Picture 13" descr="C:\Users\andy\AppData\Local\Microsoft\Windows\Temporary Internet Files\Content.IE5\YAQBM1S3\thumb-expert-pictofigo-hi-06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15" y="4861714"/>
            <a:ext cx="1381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andy\AppData\Local\Microsoft\Windows\Temporary Internet Files\Content.IE5\2D649KD3\Training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54" y="4024149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30784" t="21726" r="14911" b="12071"/>
          <a:stretch/>
        </p:blipFill>
        <p:spPr>
          <a:xfrm>
            <a:off x="7358312" y="4861714"/>
            <a:ext cx="1219200" cy="903436"/>
          </a:xfrm>
          <a:prstGeom prst="rect">
            <a:avLst/>
          </a:prstGeom>
        </p:spPr>
      </p:pic>
      <p:sp>
        <p:nvSpPr>
          <p:cNvPr id="4" name="Bent Arrow 3"/>
          <p:cNvSpPr/>
          <p:nvPr/>
        </p:nvSpPr>
        <p:spPr>
          <a:xfrm flipH="1">
            <a:off x="3585998" y="355671"/>
            <a:ext cx="6714338" cy="4197597"/>
          </a:xfrm>
          <a:prstGeom prst="bentArrow">
            <a:avLst>
              <a:gd name="adj1" fmla="val 9949"/>
              <a:gd name="adj2" fmla="val 24802"/>
              <a:gd name="adj3" fmla="val 25396"/>
              <a:gd name="adj4" fmla="val 4375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029" y="3645130"/>
            <a:ext cx="2593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Developed since 2009</a:t>
            </a:r>
          </a:p>
          <a:p>
            <a:r>
              <a:rPr lang="en-US" b="1" dirty="0" smtClean="0"/>
              <a:t>Offshore Training Class</a:t>
            </a:r>
          </a:p>
          <a:p>
            <a:r>
              <a:rPr lang="en-US" dirty="0" smtClean="0"/>
              <a:t>RP O-1 Terminology</a:t>
            </a:r>
          </a:p>
          <a:p>
            <a:r>
              <a:rPr lang="en-US" dirty="0" smtClean="0"/>
              <a:t>RP O-2 Coordinate Sys</a:t>
            </a:r>
          </a:p>
          <a:p>
            <a:r>
              <a:rPr lang="en-US" dirty="0" smtClean="0"/>
              <a:t>RP O-3 Weighing</a:t>
            </a:r>
          </a:p>
          <a:p>
            <a:r>
              <a:rPr lang="en-US" b="1" dirty="0" smtClean="0"/>
              <a:t>To Be Done</a:t>
            </a:r>
          </a:p>
          <a:p>
            <a:r>
              <a:rPr lang="en-US" dirty="0" smtClean="0"/>
              <a:t>RP O-5 WBS </a:t>
            </a:r>
          </a:p>
          <a:p>
            <a:r>
              <a:rPr lang="en-US" dirty="0" smtClean="0"/>
              <a:t>RP O-6 Uncertainty &amp;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2750-5E23-4DED-BC85-C78C0203CE8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35386" y="405396"/>
            <a:ext cx="640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>
                <a:latin typeface="+mj-lt"/>
                <a:ea typeface="+mj-ea"/>
                <a:cs typeface="+mj-cs"/>
              </a:rPr>
              <a:t>Roles of ICs &amp; CBs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0226" y="1190626"/>
            <a:ext cx="8658225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8765" y="1339547"/>
            <a:ext cx="617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Industry Committees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Discuss Requirements for RPs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Define Projects and prepare proposal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Encourage Papers to be presented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b="1" dirty="0"/>
          </a:p>
          <a:p>
            <a:r>
              <a:rPr lang="en-US" sz="2800" b="1" dirty="0"/>
              <a:t>IC Chair (3 elected)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Plan Meetings (Annual &amp; Regionals)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Attend SRB </a:t>
            </a:r>
            <a:r>
              <a:rPr lang="en-US" sz="2800" dirty="0" err="1"/>
              <a:t>Mtgs</a:t>
            </a:r>
            <a:r>
              <a:rPr lang="en-US" sz="2800" dirty="0"/>
              <a:t> (1</a:t>
            </a:r>
            <a:r>
              <a:rPr lang="en-US" sz="2800" baseline="30000" dirty="0"/>
              <a:t>st</a:t>
            </a:r>
            <a:r>
              <a:rPr lang="en-US" sz="2800" dirty="0"/>
              <a:t> Wed of month)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Monitor RP Development</a:t>
            </a:r>
            <a:r>
              <a:rPr lang="en-US" sz="2800" b="1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sz="2800" b="1" dirty="0"/>
              <a:t>Consensus Bodies (5+ members)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Execute the Project </a:t>
            </a:r>
            <a:r>
              <a:rPr lang="en-US" sz="2800" dirty="0" smtClean="0"/>
              <a:t>Proposal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71733" y="1595021"/>
            <a:ext cx="617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SAC (Standards Approval Council)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Provide direction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Assure objectives are met</a:t>
            </a:r>
            <a:endParaRPr lang="en-US" sz="2800" dirty="0"/>
          </a:p>
          <a:p>
            <a:pPr marL="171450" indent="-171450">
              <a:buFont typeface="Arial" pitchFamily="34" charset="0"/>
              <a:buChar char="•"/>
            </a:pPr>
            <a:endParaRPr lang="en-US" sz="2800" b="1" dirty="0"/>
          </a:p>
          <a:p>
            <a:r>
              <a:rPr lang="en-US" sz="2800" b="1" dirty="0" smtClean="0"/>
              <a:t>SRB (Standards Review Board)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Quality of RPs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Decide how to get it done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Info sharing btw committees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01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2750-5E23-4DED-BC85-C78C0203CE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49274" y="166481"/>
            <a:ext cx="7991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 smtClean="0">
                <a:latin typeface="+mj-lt"/>
                <a:ea typeface="+mj-ea"/>
                <a:cs typeface="+mj-cs"/>
              </a:rPr>
              <a:t>SAWE Process for ANSI Standards &amp; SAWE RP</a:t>
            </a:r>
          </a:p>
          <a:p>
            <a:pPr algn="ctr"/>
            <a:r>
              <a:rPr lang="en-US" sz="2000" b="1" i="1" spc="-100" dirty="0" smtClean="0">
                <a:latin typeface="+mj-lt"/>
                <a:ea typeface="+mj-ea"/>
                <a:cs typeface="+mj-cs"/>
              </a:rPr>
              <a:t>&amp; all other SAWE Documents</a:t>
            </a:r>
            <a:endParaRPr lang="en-US" sz="2000" b="1" i="1" spc="-100" dirty="0"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0226" y="1190626"/>
            <a:ext cx="8658225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74" y="1365375"/>
            <a:ext cx="7832926" cy="5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2750-5E23-4DED-BC85-C78C0203CE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6221" y="180684"/>
            <a:ext cx="640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 smtClean="0">
                <a:latin typeface="+mj-lt"/>
                <a:ea typeface="+mj-ea"/>
                <a:cs typeface="+mj-cs"/>
              </a:rPr>
              <a:t>Backup</a:t>
            </a:r>
            <a:endParaRPr lang="en-US" sz="3600" b="1" spc="-100" dirty="0"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0226" y="1190626"/>
            <a:ext cx="8658225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2750-5E23-4DED-BC85-C78C0203CE8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35386" y="405396"/>
            <a:ext cx="640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>
                <a:latin typeface="+mj-lt"/>
                <a:ea typeface="+mj-ea"/>
                <a:cs typeface="+mj-cs"/>
              </a:rPr>
              <a:t>Who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0226" y="1190626"/>
            <a:ext cx="8658225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1265239"/>
            <a:ext cx="74199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6516834" y="1333110"/>
            <a:ext cx="4178877" cy="22482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Corporate Partners &amp; SAWE Pres, VP’s Tech, Training &amp; </a:t>
            </a:r>
            <a:r>
              <a:rPr lang="en-US" sz="2400" dirty="0" err="1"/>
              <a:t>SnP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Deputy VP </a:t>
            </a:r>
            <a:r>
              <a:rPr lang="en-US" sz="2400" dirty="0" err="1" smtClean="0"/>
              <a:t>SnP</a:t>
            </a:r>
            <a:r>
              <a:rPr lang="en-US" sz="2400" dirty="0" smtClean="0"/>
              <a:t> - SRB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IC Chairs </a:t>
            </a:r>
            <a:r>
              <a:rPr lang="en-US" sz="1800" dirty="0"/>
              <a:t>(ex ANSI Comte)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30418" y="4290622"/>
            <a:ext cx="2865293" cy="2373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Meeting today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Consensus Bodies</a:t>
            </a:r>
          </a:p>
          <a:p>
            <a:r>
              <a:rPr lang="en-US" sz="2000" dirty="0" smtClean="0"/>
              <a:t>RP Development &amp; Maintenance</a:t>
            </a:r>
          </a:p>
          <a:p>
            <a:r>
              <a:rPr lang="en-US" sz="2000" dirty="0" smtClean="0"/>
              <a:t>Short </a:t>
            </a:r>
            <a:r>
              <a:rPr lang="en-US" sz="2000" dirty="0"/>
              <a:t>Term committees  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58451" y="2132209"/>
            <a:ext cx="1575611" cy="37330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Deputy VPs</a:t>
            </a:r>
          </a:p>
          <a:p>
            <a:pPr marL="0" indent="0">
              <a:buNone/>
            </a:pPr>
            <a:r>
              <a:rPr lang="en-US" sz="2000" u="sng" dirty="0" smtClean="0"/>
              <a:t>SRB </a:t>
            </a:r>
          </a:p>
          <a:p>
            <a:pPr marL="0" indent="0">
              <a:buNone/>
            </a:pPr>
            <a:r>
              <a:rPr lang="en-US" sz="2000" dirty="0" smtClean="0"/>
              <a:t>Jeff C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/>
              <a:t>Publications</a:t>
            </a:r>
            <a:endParaRPr lang="en-US" sz="2000" u="sng" dirty="0"/>
          </a:p>
          <a:p>
            <a:pPr marL="0" indent="0">
              <a:buNone/>
            </a:pPr>
            <a:r>
              <a:rPr lang="en-US" sz="2000" dirty="0" smtClean="0"/>
              <a:t>Stacie 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 smtClean="0"/>
              <a:t>Data </a:t>
            </a:r>
            <a:r>
              <a:rPr lang="en-US" sz="2000" u="sng" dirty="0" err="1" smtClean="0"/>
              <a:t>Mgmt</a:t>
            </a:r>
            <a:endParaRPr lang="en-US" sz="2000" u="sng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OPEN</a:t>
            </a:r>
            <a:r>
              <a:rPr lang="en-US" sz="20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12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7" grpId="0" build="p"/>
      <p:bldP spid="8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2750-5E23-4DED-BC85-C78C0203CE8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35386" y="405396"/>
            <a:ext cx="640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 smtClean="0">
                <a:latin typeface="+mj-lt"/>
                <a:ea typeface="+mj-ea"/>
                <a:cs typeface="+mj-cs"/>
              </a:rPr>
              <a:t>Default Schedules</a:t>
            </a:r>
            <a:endParaRPr lang="en-US" sz="3600" b="1" spc="-100" dirty="0"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0226" y="1190626"/>
            <a:ext cx="8658225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48" y="1611630"/>
            <a:ext cx="9510970" cy="46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2750-5E23-4DED-BC85-C78C0203CE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35386" y="405396"/>
            <a:ext cx="640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 smtClean="0">
                <a:latin typeface="+mj-lt"/>
                <a:ea typeface="+mj-ea"/>
                <a:cs typeface="+mj-cs"/>
              </a:rPr>
              <a:t>Tailored Schedules</a:t>
            </a:r>
            <a:endParaRPr lang="en-US" sz="3600" b="1" spc="-100" dirty="0"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0226" y="1190626"/>
            <a:ext cx="8658225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389" t="47995" r="12602" b="14788"/>
          <a:stretch/>
        </p:blipFill>
        <p:spPr>
          <a:xfrm>
            <a:off x="861771" y="1777152"/>
            <a:ext cx="10392620" cy="32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5386" y="310603"/>
            <a:ext cx="640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>
                <a:latin typeface="+mj-lt"/>
                <a:ea typeface="+mj-ea"/>
                <a:cs typeface="+mj-cs"/>
              </a:rPr>
              <a:t>Project Proposal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0226" y="1190626"/>
            <a:ext cx="8658225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46026"/>
              </p:ext>
            </p:extLst>
          </p:nvPr>
        </p:nvGraphicFramePr>
        <p:xfrm>
          <a:off x="838200" y="1424319"/>
          <a:ext cx="5079274" cy="3900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9274"/>
              </a:tblGrid>
              <a:tr h="2492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u="sng" strike="noStrike" dirty="0" smtClean="0">
                          <a:effectLst/>
                        </a:rPr>
                        <a:t>Key Information</a:t>
                      </a:r>
                    </a:p>
                    <a:p>
                      <a:pPr algn="l" fontAlgn="t"/>
                      <a:r>
                        <a:rPr lang="en-US" sz="2800" b="0" u="none" strike="noStrike" dirty="0" smtClean="0">
                          <a:effectLst/>
                        </a:rPr>
                        <a:t>1</a:t>
                      </a:r>
                      <a:r>
                        <a:rPr lang="en-US" sz="2800" b="0" u="none" strike="noStrike" dirty="0">
                          <a:effectLst/>
                        </a:rPr>
                        <a:t>. Proposed title of </a:t>
                      </a:r>
                      <a:r>
                        <a:rPr lang="en-US" sz="2800" b="0" u="none" strike="noStrike" dirty="0" smtClean="0">
                          <a:effectLst/>
                        </a:rPr>
                        <a:t>RP</a:t>
                      </a:r>
                      <a:r>
                        <a:rPr lang="en-US" sz="2800" b="0" u="none" strike="noStrike" baseline="0" dirty="0" smtClean="0">
                          <a:effectLst/>
                        </a:rPr>
                        <a:t> or Project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2492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2. Proposed </a:t>
                      </a:r>
                      <a:r>
                        <a:rPr lang="en-US" sz="2800" b="0" u="none" strike="noStrike" dirty="0" smtClean="0">
                          <a:effectLst/>
                        </a:rPr>
                        <a:t>chair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2492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3. Scope of </a:t>
                      </a:r>
                      <a:r>
                        <a:rPr lang="en-US" sz="2800" b="0" u="none" strike="noStrike" dirty="0" smtClean="0">
                          <a:effectLst/>
                        </a:rPr>
                        <a:t>Work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2492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4. </a:t>
                      </a:r>
                      <a:r>
                        <a:rPr lang="en-US" sz="2800" b="0" u="none" strike="noStrike" dirty="0" smtClean="0">
                          <a:effectLst/>
                        </a:rPr>
                        <a:t>Why</a:t>
                      </a:r>
                      <a:r>
                        <a:rPr lang="en-US" sz="2800" b="0" u="none" strike="noStrike" baseline="0" dirty="0" smtClean="0">
                          <a:effectLst/>
                        </a:rPr>
                        <a:t> is it needed </a:t>
                      </a:r>
                      <a:r>
                        <a:rPr lang="en-US" sz="2800" b="0" u="none" strike="noStrike" dirty="0" smtClean="0">
                          <a:effectLst/>
                        </a:rPr>
                        <a:t>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2492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5. Identify the </a:t>
                      </a:r>
                      <a:r>
                        <a:rPr lang="en-US" sz="2800" b="0" u="none" strike="noStrike" dirty="0" smtClean="0">
                          <a:effectLst/>
                        </a:rPr>
                        <a:t>stakeholders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2492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6. Identify the Audience or </a:t>
                      </a:r>
                      <a:r>
                        <a:rPr lang="en-US" sz="2800" b="0" u="none" strike="noStrike" dirty="0" smtClean="0">
                          <a:effectLst/>
                        </a:rPr>
                        <a:t>Users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249207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7. Plan of Action and </a:t>
                      </a:r>
                      <a:r>
                        <a:rPr lang="en-US" sz="2800" b="0" u="none" strike="noStrike" dirty="0" smtClean="0">
                          <a:effectLst/>
                        </a:rPr>
                        <a:t>Milestones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0" u="none" strike="noStrike" dirty="0" smtClean="0">
                          <a:effectLst/>
                        </a:rPr>
                        <a:t>Functional</a:t>
                      </a:r>
                      <a:r>
                        <a:rPr lang="en-US" sz="2800" b="0" u="none" strike="noStrike" baseline="0" dirty="0" smtClean="0">
                          <a:effectLst/>
                        </a:rPr>
                        <a:t> Requirements</a:t>
                      </a:r>
                      <a:endParaRPr 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480440"/>
              </p:ext>
            </p:extLst>
          </p:nvPr>
        </p:nvGraphicFramePr>
        <p:xfrm>
          <a:off x="7132321" y="3754178"/>
          <a:ext cx="4023360" cy="2611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3360"/>
              </a:tblGrid>
              <a:tr h="3599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Additional Information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3599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9. Survey of similar </a:t>
                      </a:r>
                      <a:r>
                        <a:rPr lang="en-US" sz="2800" b="0" u="none" strike="noStrike" dirty="0" smtClean="0">
                          <a:effectLst/>
                        </a:rPr>
                        <a:t>work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3599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10. </a:t>
                      </a:r>
                      <a:r>
                        <a:rPr lang="en-US" sz="2800" b="0" u="none" strike="noStrike" dirty="0" smtClean="0">
                          <a:effectLst/>
                        </a:rPr>
                        <a:t>Liaisons</a:t>
                      </a:r>
                      <a:r>
                        <a:rPr lang="en-US" sz="2800" b="0" u="none" strike="noStrike" baseline="0" dirty="0" smtClean="0">
                          <a:effectLst/>
                        </a:rPr>
                        <a:t> &amp; MOUs</a:t>
                      </a:r>
                      <a:r>
                        <a:rPr lang="en-US" sz="2800" b="0" u="none" strike="noStrike" dirty="0" smtClean="0">
                          <a:effectLst/>
                        </a:rPr>
                        <a:t>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3599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11. </a:t>
                      </a:r>
                      <a:r>
                        <a:rPr lang="en-US" sz="2800" b="0" u="none" strike="noStrike" dirty="0" smtClean="0">
                          <a:effectLst/>
                        </a:rPr>
                        <a:t>Membership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3599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12. Additional </a:t>
                      </a:r>
                      <a:r>
                        <a:rPr lang="en-US" sz="2800" b="0" u="none" strike="noStrike" dirty="0" smtClean="0">
                          <a:effectLst/>
                        </a:rPr>
                        <a:t>Comments 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  <a:tr h="359964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u="none" strike="noStrike" dirty="0">
                          <a:effectLst/>
                        </a:rPr>
                        <a:t>13. Submitter </a:t>
                      </a:r>
                      <a:r>
                        <a:rPr lang="en-US" sz="2800" b="0" u="none" strike="noStrike" dirty="0" smtClean="0">
                          <a:effectLst/>
                        </a:rPr>
                        <a:t>Information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8" marR="8588" marT="8588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6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2750-5E23-4DED-BC85-C78C0203CE8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35386" y="405396"/>
            <a:ext cx="640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 smtClean="0">
                <a:latin typeface="+mj-lt"/>
                <a:ea typeface="+mj-ea"/>
                <a:cs typeface="+mj-cs"/>
              </a:rPr>
              <a:t>Tools</a:t>
            </a:r>
            <a:endParaRPr lang="en-US" sz="3600" b="1" spc="-100" dirty="0"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0226" y="1190626"/>
            <a:ext cx="8658225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111" y="1451444"/>
            <a:ext cx="42903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Web Site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Published RPs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Announcements, FAQs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Standards </a:t>
            </a:r>
            <a:r>
              <a:rPr lang="en-US" sz="2400" dirty="0"/>
              <a:t>Public Review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Forms on </a:t>
            </a:r>
            <a:r>
              <a:rPr lang="en-US" sz="2400" dirty="0" smtClean="0"/>
              <a:t>line</a:t>
            </a:r>
          </a:p>
          <a:p>
            <a:r>
              <a:rPr lang="en-US" sz="2400" b="1" u="sng" dirty="0" smtClean="0"/>
              <a:t>SAWE </a:t>
            </a:r>
            <a:r>
              <a:rPr lang="en-US" sz="2400" b="1" u="sng" dirty="0" err="1" smtClean="0"/>
              <a:t>Inc</a:t>
            </a:r>
            <a:r>
              <a:rPr lang="en-US" sz="2400" b="1" u="sng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SAWE </a:t>
            </a:r>
            <a:r>
              <a:rPr lang="en-US" sz="2400" dirty="0"/>
              <a:t>Free Conference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Operations </a:t>
            </a:r>
            <a:r>
              <a:rPr lang="en-US" sz="2400" dirty="0"/>
              <a:t>Manual Chapter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Go-To-Meeting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Group Office</a:t>
            </a:r>
          </a:p>
          <a:p>
            <a:r>
              <a:rPr lang="en-US" sz="2400" b="1" u="sng" dirty="0" smtClean="0">
                <a:solidFill>
                  <a:srgbClr val="0070C0"/>
                </a:solidFill>
              </a:rPr>
              <a:t>Sages &amp; SAWE Fellows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SRB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Deputy VPs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Mentors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272" y="1451444"/>
            <a:ext cx="6155747" cy="5026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272" y="1451444"/>
            <a:ext cx="6131387" cy="5026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272" y="1431973"/>
            <a:ext cx="6155747" cy="50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07" y="1406770"/>
            <a:ext cx="5837831" cy="4594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6221" y="180684"/>
            <a:ext cx="6408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 smtClean="0"/>
              <a:t>Group Office</a:t>
            </a:r>
            <a:endParaRPr lang="en-US" sz="3600" b="1" spc="-1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0226" y="1190626"/>
            <a:ext cx="8658225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17" y="1840124"/>
            <a:ext cx="5954810" cy="49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313</Words>
  <Application>Microsoft Office PowerPoint</Application>
  <PresentationFormat>Widescreen</PresentationFormat>
  <Paragraphs>112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Janita Van Dyk</dc:creator>
  <cp:lastModifiedBy>andy schuster</cp:lastModifiedBy>
  <cp:revision>63</cp:revision>
  <cp:lastPrinted>2020-03-01T18:53:29Z</cp:lastPrinted>
  <dcterms:created xsi:type="dcterms:W3CDTF">2016-08-25T19:48:37Z</dcterms:created>
  <dcterms:modified xsi:type="dcterms:W3CDTF">2020-03-01T19:01:48Z</dcterms:modified>
</cp:coreProperties>
</file>